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8" r:id="rId4"/>
    <p:sldId id="289" r:id="rId5"/>
    <p:sldId id="294" r:id="rId6"/>
    <p:sldId id="295" r:id="rId7"/>
    <p:sldId id="292" r:id="rId8"/>
    <p:sldId id="293" r:id="rId9"/>
    <p:sldId id="296" r:id="rId10"/>
    <p:sldId id="290" r:id="rId11"/>
    <p:sldId id="299" r:id="rId12"/>
    <p:sldId id="300" r:id="rId13"/>
    <p:sldId id="301" r:id="rId14"/>
    <p:sldId id="302" r:id="rId15"/>
    <p:sldId id="303" r:id="rId16"/>
    <p:sldId id="291" r:id="rId17"/>
    <p:sldId id="267" r:id="rId18"/>
  </p:sldIdLst>
  <p:sldSz cx="9753600" cy="7315200"/>
  <p:notesSz cx="9753600" cy="7315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B8B4"/>
    <a:srgbClr val="F42C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24"/>
  </p:normalViewPr>
  <p:slideViewPr>
    <p:cSldViewPr>
      <p:cViewPr varScale="1">
        <p:scale>
          <a:sx n="66" d="100"/>
          <a:sy n="66" d="100"/>
        </p:scale>
        <p:origin x="1380" y="6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5.gif>
</file>

<file path=ppt/media/image2.png>
</file>

<file path=ppt/media/image3.png>
</file>

<file path=ppt/media/image5.png>
</file>

<file path=ppt/media/image7.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154429" y="1650519"/>
            <a:ext cx="7444740" cy="2480945"/>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695628" y="4648200"/>
            <a:ext cx="8362343" cy="86677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8/27/2020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400" b="0" i="0">
                <a:solidFill>
                  <a:schemeClr val="bg1"/>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sz="2250" b="0" i="0">
                <a:solidFill>
                  <a:srgbClr val="4BB8B4"/>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8/27/2020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400" b="0" i="0">
                <a:solidFill>
                  <a:schemeClr val="bg1"/>
                </a:solidFill>
                <a:latin typeface="Verdana"/>
                <a:cs typeface="Verdana"/>
              </a:defRPr>
            </a:lvl1pPr>
          </a:lstStyle>
          <a:p>
            <a:endParaRPr/>
          </a:p>
        </p:txBody>
      </p:sp>
      <p:sp>
        <p:nvSpPr>
          <p:cNvPr id="3" name="Holder 3"/>
          <p:cNvSpPr>
            <a:spLocks noGrp="1"/>
          </p:cNvSpPr>
          <p:nvPr>
            <p:ph sz="half" idx="2"/>
          </p:nvPr>
        </p:nvSpPr>
        <p:spPr>
          <a:xfrm>
            <a:off x="487680" y="1682496"/>
            <a:ext cx="4242816" cy="482803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023104" y="1682496"/>
            <a:ext cx="4242816" cy="482803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8/27/2020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400" b="0" i="0">
                <a:solidFill>
                  <a:schemeClr val="bg1"/>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8/27/2020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rgbClr val="4BB8B4"/>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8/27/2020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255166" y="1026168"/>
            <a:ext cx="7243266" cy="1505585"/>
          </a:xfrm>
          <a:prstGeom prst="rect">
            <a:avLst/>
          </a:prstGeom>
        </p:spPr>
        <p:txBody>
          <a:bodyPr wrap="square" lIns="0" tIns="0" rIns="0" bIns="0">
            <a:spAutoFit/>
          </a:bodyPr>
          <a:lstStyle>
            <a:lvl1pPr>
              <a:defRPr sz="3400" b="0" i="0">
                <a:solidFill>
                  <a:schemeClr val="bg1"/>
                </a:solidFill>
                <a:latin typeface="Verdana"/>
                <a:cs typeface="Verdana"/>
              </a:defRPr>
            </a:lvl1pPr>
          </a:lstStyle>
          <a:p>
            <a:endParaRPr/>
          </a:p>
        </p:txBody>
      </p:sp>
      <p:sp>
        <p:nvSpPr>
          <p:cNvPr id="3" name="Holder 3"/>
          <p:cNvSpPr>
            <a:spLocks noGrp="1"/>
          </p:cNvSpPr>
          <p:nvPr>
            <p:ph type="body" idx="1"/>
          </p:nvPr>
        </p:nvSpPr>
        <p:spPr>
          <a:xfrm>
            <a:off x="1085284" y="3573170"/>
            <a:ext cx="7583031" cy="2311400"/>
          </a:xfrm>
          <a:prstGeom prst="rect">
            <a:avLst/>
          </a:prstGeom>
        </p:spPr>
        <p:txBody>
          <a:bodyPr wrap="square" lIns="0" tIns="0" rIns="0" bIns="0">
            <a:spAutoFit/>
          </a:bodyPr>
          <a:lstStyle>
            <a:lvl1pPr>
              <a:defRPr sz="2250" b="0" i="0">
                <a:solidFill>
                  <a:srgbClr val="4BB8B4"/>
                </a:solidFill>
                <a:latin typeface="Verdana"/>
                <a:cs typeface="Verdana"/>
              </a:defRPr>
            </a:lvl1pPr>
          </a:lstStyle>
          <a:p>
            <a:endParaRPr/>
          </a:p>
        </p:txBody>
      </p:sp>
      <p:sp>
        <p:nvSpPr>
          <p:cNvPr id="4" name="Holder 4"/>
          <p:cNvSpPr>
            <a:spLocks noGrp="1"/>
          </p:cNvSpPr>
          <p:nvPr>
            <p:ph type="ftr" sz="quarter" idx="5"/>
          </p:nvPr>
        </p:nvSpPr>
        <p:spPr>
          <a:xfrm>
            <a:off x="3316224" y="6803136"/>
            <a:ext cx="3121152" cy="36576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87680" y="6803136"/>
            <a:ext cx="2243328" cy="36576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8/27/2020</a:t>
            </a:fld>
            <a:endParaRPr lang="en-US"/>
          </a:p>
        </p:txBody>
      </p:sp>
      <p:sp>
        <p:nvSpPr>
          <p:cNvPr id="6" name="Holder 6"/>
          <p:cNvSpPr>
            <a:spLocks noGrp="1"/>
          </p:cNvSpPr>
          <p:nvPr>
            <p:ph type="sldNum" sz="quarter" idx="7"/>
          </p:nvPr>
        </p:nvSpPr>
        <p:spPr>
          <a:xfrm>
            <a:off x="7022592" y="6803136"/>
            <a:ext cx="2243328" cy="36576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emf"/><Relationship Id="rId7" Type="http://schemas.openxmlformats.org/officeDocument/2006/relationships/image" Target="../media/image14.emf"/><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11.emf"/></Relationships>
</file>

<file path=ppt/slides/_rels/slide15.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F42C49">
            <a:alpha val="0"/>
          </a:srgbClr>
        </a:solid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4222606" y="24302"/>
            <a:ext cx="5099850" cy="1758174"/>
          </a:xfrm>
          <a:prstGeom prst="rect">
            <a:avLst/>
          </a:prstGeom>
        </p:spPr>
        <p:txBody>
          <a:bodyPr vert="horz" wrap="square" lIns="0" tIns="186690" rIns="0" bIns="0" rtlCol="0">
            <a:spAutoFit/>
          </a:bodyPr>
          <a:lstStyle/>
          <a:p>
            <a:pPr marL="12700" marR="5080" algn="ctr">
              <a:spcBef>
                <a:spcPts val="1470"/>
              </a:spcBef>
            </a:pPr>
            <a:r>
              <a:rPr lang="en-US" sz="6600" b="1" spc="-70" dirty="0" smtClean="0">
                <a:solidFill>
                  <a:srgbClr val="4BB8B4"/>
                </a:solidFill>
                <a:latin typeface="Footlight MT Light" panose="0204060206030A020304" pitchFamily="18" charset="0"/>
              </a:rPr>
              <a:t>TARP</a:t>
            </a:r>
            <a:r>
              <a:rPr lang="en-US" sz="3600" b="1" spc="-70" dirty="0" smtClean="0">
                <a:solidFill>
                  <a:srgbClr val="4BB8B4"/>
                </a:solidFill>
                <a:latin typeface="Footlight MT Light" panose="0204060206030A020304" pitchFamily="18" charset="0"/>
              </a:rPr>
              <a:t/>
            </a:r>
            <a:br>
              <a:rPr lang="en-US" sz="3600" b="1" spc="-70" dirty="0" smtClean="0">
                <a:solidFill>
                  <a:srgbClr val="4BB8B4"/>
                </a:solidFill>
                <a:latin typeface="Footlight MT Light" panose="0204060206030A020304" pitchFamily="18" charset="0"/>
              </a:rPr>
            </a:br>
            <a:r>
              <a:rPr lang="en-US" sz="3600" spc="-70" dirty="0" smtClean="0">
                <a:solidFill>
                  <a:srgbClr val="4BB8B4"/>
                </a:solidFill>
                <a:latin typeface="Footlight MT Light" panose="0204060206030A020304" pitchFamily="18" charset="0"/>
              </a:rPr>
              <a:t>(ECE3999)</a:t>
            </a:r>
            <a:endParaRPr lang="en-US" sz="3600" dirty="0">
              <a:latin typeface="Footlight MT Light" panose="0204060206030A020304" pitchFamily="18" charset="0"/>
            </a:endParaRPr>
          </a:p>
        </p:txBody>
      </p:sp>
      <p:sp>
        <p:nvSpPr>
          <p:cNvPr id="3" name="object 3"/>
          <p:cNvSpPr txBox="1"/>
          <p:nvPr/>
        </p:nvSpPr>
        <p:spPr>
          <a:xfrm>
            <a:off x="4243564" y="2303757"/>
            <a:ext cx="5099850" cy="2215991"/>
          </a:xfrm>
          <a:prstGeom prst="rect">
            <a:avLst/>
          </a:prstGeom>
          <a:solidFill>
            <a:srgbClr val="4BB8B4"/>
          </a:solidFill>
        </p:spPr>
        <p:txBody>
          <a:bodyPr vert="horz" wrap="square" lIns="0" tIns="0" rIns="0" bIns="0" rtlCol="0">
            <a:spAutoFit/>
          </a:bodyPr>
          <a:lstStyle/>
          <a:p>
            <a:pPr algn="ctr">
              <a:lnSpc>
                <a:spcPct val="100000"/>
              </a:lnSpc>
            </a:pPr>
            <a:r>
              <a:rPr lang="en-IN" sz="3600" b="1" dirty="0" smtClean="0">
                <a:solidFill>
                  <a:schemeClr val="bg1"/>
                </a:solidFill>
                <a:latin typeface="Times New Roman"/>
                <a:cs typeface="Times New Roman"/>
              </a:rPr>
              <a:t>SELF DRIVING CARS</a:t>
            </a:r>
          </a:p>
          <a:p>
            <a:pPr algn="ctr">
              <a:lnSpc>
                <a:spcPct val="100000"/>
              </a:lnSpc>
            </a:pPr>
            <a:r>
              <a:rPr lang="en-IN" sz="3600" b="1" dirty="0" smtClean="0">
                <a:solidFill>
                  <a:schemeClr val="bg1"/>
                </a:solidFill>
                <a:latin typeface="Times New Roman"/>
                <a:cs typeface="Times New Roman"/>
              </a:rPr>
              <a:t>USING CONVOLUTIONAL NEURAL NETWORKS</a:t>
            </a:r>
            <a:endParaRPr lang="en-IN" sz="2800" b="1" dirty="0">
              <a:solidFill>
                <a:schemeClr val="bg1"/>
              </a:solidFill>
              <a:latin typeface="Verdana"/>
              <a:cs typeface="Verdana"/>
            </a:endParaRPr>
          </a:p>
        </p:txBody>
      </p:sp>
      <p:sp>
        <p:nvSpPr>
          <p:cNvPr id="4" name="object 4"/>
          <p:cNvSpPr/>
          <p:nvPr/>
        </p:nvSpPr>
        <p:spPr>
          <a:xfrm>
            <a:off x="5521" y="5857666"/>
            <a:ext cx="2223770" cy="267335"/>
          </a:xfrm>
          <a:custGeom>
            <a:avLst/>
            <a:gdLst/>
            <a:ahLst/>
            <a:cxnLst/>
            <a:rect l="l" t="t" r="r" b="b"/>
            <a:pathLst>
              <a:path w="2223770" h="267335">
                <a:moveTo>
                  <a:pt x="0" y="267239"/>
                </a:moveTo>
                <a:lnTo>
                  <a:pt x="2223329" y="267239"/>
                </a:lnTo>
                <a:lnTo>
                  <a:pt x="2223329" y="0"/>
                </a:lnTo>
                <a:lnTo>
                  <a:pt x="0" y="0"/>
                </a:lnTo>
                <a:lnTo>
                  <a:pt x="0" y="267239"/>
                </a:lnTo>
                <a:close/>
              </a:path>
            </a:pathLst>
          </a:custGeom>
          <a:solidFill>
            <a:srgbClr val="FFCC57"/>
          </a:solidFill>
        </p:spPr>
        <p:txBody>
          <a:bodyPr wrap="square" lIns="0" tIns="0" rIns="0" bIns="0" rtlCol="0"/>
          <a:lstStyle/>
          <a:p>
            <a:endParaRPr/>
          </a:p>
        </p:txBody>
      </p:sp>
      <p:sp>
        <p:nvSpPr>
          <p:cNvPr id="5" name="object 5"/>
          <p:cNvSpPr/>
          <p:nvPr/>
        </p:nvSpPr>
        <p:spPr>
          <a:xfrm>
            <a:off x="1119945" y="6119378"/>
            <a:ext cx="1109345" cy="1196340"/>
          </a:xfrm>
          <a:custGeom>
            <a:avLst/>
            <a:gdLst/>
            <a:ahLst/>
            <a:cxnLst/>
            <a:rect l="l" t="t" r="r" b="b"/>
            <a:pathLst>
              <a:path w="1109345" h="1196340">
                <a:moveTo>
                  <a:pt x="1108903" y="0"/>
                </a:moveTo>
                <a:lnTo>
                  <a:pt x="1108903" y="1195821"/>
                </a:lnTo>
                <a:lnTo>
                  <a:pt x="1084897" y="1195821"/>
                </a:lnTo>
                <a:lnTo>
                  <a:pt x="0" y="0"/>
                </a:lnTo>
                <a:lnTo>
                  <a:pt x="1108903" y="0"/>
                </a:lnTo>
                <a:close/>
              </a:path>
            </a:pathLst>
          </a:custGeom>
          <a:solidFill>
            <a:srgbClr val="FFCC57"/>
          </a:solidFill>
        </p:spPr>
        <p:txBody>
          <a:bodyPr wrap="square" lIns="0" tIns="0" rIns="0" bIns="0" rtlCol="0"/>
          <a:lstStyle/>
          <a:p>
            <a:endParaRPr/>
          </a:p>
        </p:txBody>
      </p:sp>
      <p:sp>
        <p:nvSpPr>
          <p:cNvPr id="6" name="object 6"/>
          <p:cNvSpPr/>
          <p:nvPr/>
        </p:nvSpPr>
        <p:spPr>
          <a:xfrm>
            <a:off x="5521" y="6119378"/>
            <a:ext cx="1114425" cy="1196340"/>
          </a:xfrm>
          <a:custGeom>
            <a:avLst/>
            <a:gdLst/>
            <a:ahLst/>
            <a:cxnLst/>
            <a:rect l="l" t="t" r="r" b="b"/>
            <a:pathLst>
              <a:path w="1114425" h="1196340">
                <a:moveTo>
                  <a:pt x="1114424" y="0"/>
                </a:moveTo>
                <a:lnTo>
                  <a:pt x="29527" y="1195821"/>
                </a:lnTo>
                <a:lnTo>
                  <a:pt x="0" y="1195821"/>
                </a:lnTo>
                <a:lnTo>
                  <a:pt x="0" y="0"/>
                </a:lnTo>
                <a:lnTo>
                  <a:pt x="1114424" y="0"/>
                </a:lnTo>
                <a:close/>
              </a:path>
            </a:pathLst>
          </a:custGeom>
          <a:solidFill>
            <a:srgbClr val="FFCC57"/>
          </a:solidFill>
        </p:spPr>
        <p:txBody>
          <a:bodyPr wrap="square" lIns="0" tIns="0" rIns="0" bIns="0" rtlCol="0"/>
          <a:lstStyle/>
          <a:p>
            <a:endParaRPr/>
          </a:p>
        </p:txBody>
      </p:sp>
      <p:sp>
        <p:nvSpPr>
          <p:cNvPr id="7" name="object 7"/>
          <p:cNvSpPr/>
          <p:nvPr/>
        </p:nvSpPr>
        <p:spPr>
          <a:xfrm>
            <a:off x="5521" y="4596603"/>
            <a:ext cx="2223770" cy="1266825"/>
          </a:xfrm>
          <a:custGeom>
            <a:avLst/>
            <a:gdLst/>
            <a:ahLst/>
            <a:cxnLst/>
            <a:rect l="l" t="t" r="r" b="b"/>
            <a:pathLst>
              <a:path w="2223770" h="1266825">
                <a:moveTo>
                  <a:pt x="2223328" y="1222281"/>
                </a:moveTo>
                <a:lnTo>
                  <a:pt x="2223328" y="1266590"/>
                </a:lnTo>
                <a:lnTo>
                  <a:pt x="0" y="1266590"/>
                </a:lnTo>
                <a:lnTo>
                  <a:pt x="0" y="1228367"/>
                </a:lnTo>
                <a:lnTo>
                  <a:pt x="1114424" y="0"/>
                </a:lnTo>
                <a:lnTo>
                  <a:pt x="2223328" y="1222281"/>
                </a:lnTo>
                <a:close/>
              </a:path>
            </a:pathLst>
          </a:custGeom>
          <a:solidFill>
            <a:srgbClr val="FFCC57"/>
          </a:solidFill>
        </p:spPr>
        <p:txBody>
          <a:bodyPr wrap="square" lIns="0" tIns="0" rIns="0" bIns="0" rtlCol="0"/>
          <a:lstStyle/>
          <a:p>
            <a:endParaRPr/>
          </a:p>
        </p:txBody>
      </p:sp>
      <p:sp>
        <p:nvSpPr>
          <p:cNvPr id="8" name="object 8"/>
          <p:cNvSpPr/>
          <p:nvPr/>
        </p:nvSpPr>
        <p:spPr>
          <a:xfrm>
            <a:off x="1091370" y="7057817"/>
            <a:ext cx="2223770" cy="257810"/>
          </a:xfrm>
          <a:custGeom>
            <a:avLst/>
            <a:gdLst/>
            <a:ahLst/>
            <a:cxnLst/>
            <a:rect l="l" t="t" r="r" b="b"/>
            <a:pathLst>
              <a:path w="2223770" h="257809">
                <a:moveTo>
                  <a:pt x="2223329" y="0"/>
                </a:moveTo>
                <a:lnTo>
                  <a:pt x="0" y="0"/>
                </a:lnTo>
                <a:lnTo>
                  <a:pt x="0" y="257382"/>
                </a:lnTo>
                <a:lnTo>
                  <a:pt x="2223329" y="257382"/>
                </a:lnTo>
                <a:lnTo>
                  <a:pt x="2223329" y="0"/>
                </a:lnTo>
                <a:close/>
              </a:path>
            </a:pathLst>
          </a:custGeom>
          <a:solidFill>
            <a:srgbClr val="4BB8B4"/>
          </a:solidFill>
        </p:spPr>
        <p:txBody>
          <a:bodyPr wrap="square" lIns="0" tIns="0" rIns="0" bIns="0" rtlCol="0"/>
          <a:lstStyle/>
          <a:p>
            <a:endParaRPr/>
          </a:p>
        </p:txBody>
      </p:sp>
      <p:sp>
        <p:nvSpPr>
          <p:cNvPr id="9" name="object 9"/>
          <p:cNvSpPr/>
          <p:nvPr/>
        </p:nvSpPr>
        <p:spPr>
          <a:xfrm>
            <a:off x="1091370" y="5796753"/>
            <a:ext cx="2223770" cy="1266825"/>
          </a:xfrm>
          <a:custGeom>
            <a:avLst/>
            <a:gdLst/>
            <a:ahLst/>
            <a:cxnLst/>
            <a:rect l="l" t="t" r="r" b="b"/>
            <a:pathLst>
              <a:path w="2223770" h="1266825">
                <a:moveTo>
                  <a:pt x="2223328" y="1222281"/>
                </a:moveTo>
                <a:lnTo>
                  <a:pt x="2223328" y="1266590"/>
                </a:lnTo>
                <a:lnTo>
                  <a:pt x="0" y="1266590"/>
                </a:lnTo>
                <a:lnTo>
                  <a:pt x="0" y="1228367"/>
                </a:lnTo>
                <a:lnTo>
                  <a:pt x="1114424" y="0"/>
                </a:lnTo>
                <a:lnTo>
                  <a:pt x="2223328" y="1222281"/>
                </a:lnTo>
                <a:close/>
              </a:path>
            </a:pathLst>
          </a:custGeom>
          <a:solidFill>
            <a:srgbClr val="4BB8B4"/>
          </a:solidFill>
        </p:spPr>
        <p:txBody>
          <a:bodyPr wrap="square" lIns="0" tIns="0" rIns="0" bIns="0" rtlCol="0"/>
          <a:lstStyle/>
          <a:p>
            <a:endParaRPr/>
          </a:p>
        </p:txBody>
      </p:sp>
      <p:sp>
        <p:nvSpPr>
          <p:cNvPr id="10" name="object 10"/>
          <p:cNvSpPr/>
          <p:nvPr/>
        </p:nvSpPr>
        <p:spPr>
          <a:xfrm>
            <a:off x="2337116" y="4980420"/>
            <a:ext cx="1406525" cy="179070"/>
          </a:xfrm>
          <a:custGeom>
            <a:avLst/>
            <a:gdLst/>
            <a:ahLst/>
            <a:cxnLst/>
            <a:rect l="l" t="t" r="r" b="b"/>
            <a:pathLst>
              <a:path w="1406525" h="179070">
                <a:moveTo>
                  <a:pt x="0" y="178817"/>
                </a:moveTo>
                <a:lnTo>
                  <a:pt x="1406208" y="178817"/>
                </a:lnTo>
                <a:lnTo>
                  <a:pt x="1406208" y="0"/>
                </a:lnTo>
                <a:lnTo>
                  <a:pt x="0" y="0"/>
                </a:lnTo>
                <a:lnTo>
                  <a:pt x="0" y="178817"/>
                </a:lnTo>
                <a:close/>
              </a:path>
            </a:pathLst>
          </a:custGeom>
          <a:solidFill>
            <a:srgbClr val="FF7477"/>
          </a:solidFill>
        </p:spPr>
        <p:txBody>
          <a:bodyPr wrap="square" lIns="0" tIns="0" rIns="0" bIns="0" rtlCol="0"/>
          <a:lstStyle/>
          <a:p>
            <a:endParaRPr/>
          </a:p>
        </p:txBody>
      </p:sp>
      <p:sp>
        <p:nvSpPr>
          <p:cNvPr id="11" name="object 11"/>
          <p:cNvSpPr/>
          <p:nvPr/>
        </p:nvSpPr>
        <p:spPr>
          <a:xfrm>
            <a:off x="3041966" y="5155751"/>
            <a:ext cx="701675" cy="771525"/>
          </a:xfrm>
          <a:custGeom>
            <a:avLst/>
            <a:gdLst/>
            <a:ahLst/>
            <a:cxnLst/>
            <a:rect l="l" t="t" r="r" b="b"/>
            <a:pathLst>
              <a:path w="701675" h="771525">
                <a:moveTo>
                  <a:pt x="701358" y="0"/>
                </a:moveTo>
                <a:lnTo>
                  <a:pt x="701358" y="770916"/>
                </a:lnTo>
                <a:lnTo>
                  <a:pt x="0" y="0"/>
                </a:lnTo>
                <a:lnTo>
                  <a:pt x="701358" y="0"/>
                </a:lnTo>
                <a:close/>
              </a:path>
            </a:pathLst>
          </a:custGeom>
          <a:solidFill>
            <a:srgbClr val="FF7477"/>
          </a:solidFill>
        </p:spPr>
        <p:txBody>
          <a:bodyPr wrap="square" lIns="0" tIns="0" rIns="0" bIns="0" rtlCol="0"/>
          <a:lstStyle/>
          <a:p>
            <a:endParaRPr/>
          </a:p>
        </p:txBody>
      </p:sp>
      <p:sp>
        <p:nvSpPr>
          <p:cNvPr id="12" name="object 12"/>
          <p:cNvSpPr/>
          <p:nvPr/>
        </p:nvSpPr>
        <p:spPr>
          <a:xfrm>
            <a:off x="2337116" y="5155751"/>
            <a:ext cx="704850" cy="775335"/>
          </a:xfrm>
          <a:custGeom>
            <a:avLst/>
            <a:gdLst/>
            <a:ahLst/>
            <a:cxnLst/>
            <a:rect l="l" t="t" r="r" b="b"/>
            <a:pathLst>
              <a:path w="704850" h="775335">
                <a:moveTo>
                  <a:pt x="704849" y="0"/>
                </a:moveTo>
                <a:lnTo>
                  <a:pt x="0" y="774754"/>
                </a:lnTo>
                <a:lnTo>
                  <a:pt x="0" y="0"/>
                </a:lnTo>
                <a:lnTo>
                  <a:pt x="704849" y="0"/>
                </a:lnTo>
                <a:close/>
              </a:path>
            </a:pathLst>
          </a:custGeom>
          <a:solidFill>
            <a:srgbClr val="FF7477"/>
          </a:solidFill>
        </p:spPr>
        <p:txBody>
          <a:bodyPr wrap="square" lIns="0" tIns="0" rIns="0" bIns="0" rtlCol="0"/>
          <a:lstStyle/>
          <a:p>
            <a:endParaRPr/>
          </a:p>
        </p:txBody>
      </p:sp>
      <p:sp>
        <p:nvSpPr>
          <p:cNvPr id="13" name="object 13"/>
          <p:cNvSpPr/>
          <p:nvPr/>
        </p:nvSpPr>
        <p:spPr>
          <a:xfrm>
            <a:off x="2337116" y="4185043"/>
            <a:ext cx="1406525" cy="799465"/>
          </a:xfrm>
          <a:custGeom>
            <a:avLst/>
            <a:gdLst/>
            <a:ahLst/>
            <a:cxnLst/>
            <a:rect l="l" t="t" r="r" b="b"/>
            <a:pathLst>
              <a:path w="1406525" h="799464">
                <a:moveTo>
                  <a:pt x="1406208" y="770916"/>
                </a:moveTo>
                <a:lnTo>
                  <a:pt x="1406208" y="798862"/>
                </a:lnTo>
                <a:lnTo>
                  <a:pt x="0" y="798862"/>
                </a:lnTo>
                <a:lnTo>
                  <a:pt x="0" y="774754"/>
                </a:lnTo>
                <a:lnTo>
                  <a:pt x="704849" y="0"/>
                </a:lnTo>
                <a:lnTo>
                  <a:pt x="1406208" y="770916"/>
                </a:lnTo>
                <a:close/>
              </a:path>
            </a:pathLst>
          </a:custGeom>
          <a:solidFill>
            <a:srgbClr val="FF7477"/>
          </a:solidFill>
        </p:spPr>
        <p:txBody>
          <a:bodyPr wrap="square" lIns="0" tIns="0" rIns="0" bIns="0" rtlCol="0"/>
          <a:lstStyle/>
          <a:p>
            <a:endParaRPr/>
          </a:p>
        </p:txBody>
      </p:sp>
      <p:sp>
        <p:nvSpPr>
          <p:cNvPr id="14" name="object 14"/>
          <p:cNvSpPr/>
          <p:nvPr/>
        </p:nvSpPr>
        <p:spPr>
          <a:xfrm>
            <a:off x="3054200" y="3824467"/>
            <a:ext cx="570230" cy="0"/>
          </a:xfrm>
          <a:custGeom>
            <a:avLst/>
            <a:gdLst/>
            <a:ahLst/>
            <a:cxnLst/>
            <a:rect l="l" t="t" r="r" b="b"/>
            <a:pathLst>
              <a:path w="570229">
                <a:moveTo>
                  <a:pt x="0" y="0"/>
                </a:moveTo>
                <a:lnTo>
                  <a:pt x="570062" y="0"/>
                </a:lnTo>
              </a:path>
            </a:pathLst>
          </a:custGeom>
          <a:ln w="69111">
            <a:solidFill>
              <a:srgbClr val="FFCC57"/>
            </a:solidFill>
          </a:ln>
        </p:spPr>
        <p:txBody>
          <a:bodyPr wrap="square" lIns="0" tIns="0" rIns="0" bIns="0" rtlCol="0"/>
          <a:lstStyle/>
          <a:p>
            <a:endParaRPr/>
          </a:p>
        </p:txBody>
      </p:sp>
      <p:sp>
        <p:nvSpPr>
          <p:cNvPr id="15" name="object 15"/>
          <p:cNvSpPr/>
          <p:nvPr/>
        </p:nvSpPr>
        <p:spPr>
          <a:xfrm>
            <a:off x="3344414" y="3857593"/>
            <a:ext cx="280035" cy="306705"/>
          </a:xfrm>
          <a:custGeom>
            <a:avLst/>
            <a:gdLst/>
            <a:ahLst/>
            <a:cxnLst/>
            <a:rect l="l" t="t" r="r" b="b"/>
            <a:pathLst>
              <a:path w="280035" h="306704">
                <a:moveTo>
                  <a:pt x="279847" y="0"/>
                </a:moveTo>
                <a:lnTo>
                  <a:pt x="279847" y="306324"/>
                </a:lnTo>
                <a:lnTo>
                  <a:pt x="0" y="0"/>
                </a:lnTo>
                <a:lnTo>
                  <a:pt x="279847" y="0"/>
                </a:lnTo>
                <a:close/>
              </a:path>
            </a:pathLst>
          </a:custGeom>
          <a:solidFill>
            <a:srgbClr val="FFCC57"/>
          </a:solidFill>
        </p:spPr>
        <p:txBody>
          <a:bodyPr wrap="square" lIns="0" tIns="0" rIns="0" bIns="0" rtlCol="0"/>
          <a:lstStyle/>
          <a:p>
            <a:endParaRPr/>
          </a:p>
        </p:txBody>
      </p:sp>
      <p:sp>
        <p:nvSpPr>
          <p:cNvPr id="16" name="object 16"/>
          <p:cNvSpPr/>
          <p:nvPr/>
        </p:nvSpPr>
        <p:spPr>
          <a:xfrm>
            <a:off x="3054200" y="3857593"/>
            <a:ext cx="290830" cy="318135"/>
          </a:xfrm>
          <a:custGeom>
            <a:avLst/>
            <a:gdLst/>
            <a:ahLst/>
            <a:cxnLst/>
            <a:rect l="l" t="t" r="r" b="b"/>
            <a:pathLst>
              <a:path w="290829" h="318135">
                <a:moveTo>
                  <a:pt x="290214" y="0"/>
                </a:moveTo>
                <a:lnTo>
                  <a:pt x="0" y="317672"/>
                </a:lnTo>
                <a:lnTo>
                  <a:pt x="0" y="0"/>
                </a:lnTo>
                <a:lnTo>
                  <a:pt x="290214" y="0"/>
                </a:lnTo>
                <a:close/>
              </a:path>
            </a:pathLst>
          </a:custGeom>
          <a:solidFill>
            <a:srgbClr val="FFCC57"/>
          </a:solidFill>
        </p:spPr>
        <p:txBody>
          <a:bodyPr wrap="square" lIns="0" tIns="0" rIns="0" bIns="0" rtlCol="0"/>
          <a:lstStyle/>
          <a:p>
            <a:endParaRPr/>
          </a:p>
        </p:txBody>
      </p:sp>
      <p:sp>
        <p:nvSpPr>
          <p:cNvPr id="17" name="object 17"/>
          <p:cNvSpPr/>
          <p:nvPr/>
        </p:nvSpPr>
        <p:spPr>
          <a:xfrm>
            <a:off x="3054200" y="3463783"/>
            <a:ext cx="570230" cy="327660"/>
          </a:xfrm>
          <a:custGeom>
            <a:avLst/>
            <a:gdLst/>
            <a:ahLst/>
            <a:cxnLst/>
            <a:rect l="l" t="t" r="r" b="b"/>
            <a:pathLst>
              <a:path w="570229" h="327660">
                <a:moveTo>
                  <a:pt x="570062" y="306324"/>
                </a:moveTo>
                <a:lnTo>
                  <a:pt x="570062" y="327557"/>
                </a:lnTo>
                <a:lnTo>
                  <a:pt x="0" y="327557"/>
                </a:lnTo>
                <a:lnTo>
                  <a:pt x="0" y="317672"/>
                </a:lnTo>
                <a:lnTo>
                  <a:pt x="290214" y="0"/>
                </a:lnTo>
                <a:lnTo>
                  <a:pt x="570062" y="306324"/>
                </a:lnTo>
                <a:close/>
              </a:path>
            </a:pathLst>
          </a:custGeom>
          <a:solidFill>
            <a:srgbClr val="FFCC57"/>
          </a:solidFill>
        </p:spPr>
        <p:txBody>
          <a:bodyPr wrap="square" lIns="0" tIns="0" rIns="0" bIns="0" rtlCol="0"/>
          <a:lstStyle/>
          <a:p>
            <a:endParaRPr/>
          </a:p>
        </p:txBody>
      </p:sp>
      <p:sp>
        <p:nvSpPr>
          <p:cNvPr id="18" name="object 18"/>
          <p:cNvSpPr/>
          <p:nvPr/>
        </p:nvSpPr>
        <p:spPr>
          <a:xfrm>
            <a:off x="1122207" y="3755102"/>
            <a:ext cx="1216660" cy="149860"/>
          </a:xfrm>
          <a:custGeom>
            <a:avLst/>
            <a:gdLst/>
            <a:ahLst/>
            <a:cxnLst/>
            <a:rect l="l" t="t" r="r" b="b"/>
            <a:pathLst>
              <a:path w="1216660" h="149860">
                <a:moveTo>
                  <a:pt x="0" y="149750"/>
                </a:moveTo>
                <a:lnTo>
                  <a:pt x="1216179" y="149750"/>
                </a:lnTo>
                <a:lnTo>
                  <a:pt x="1216179" y="0"/>
                </a:lnTo>
                <a:lnTo>
                  <a:pt x="0" y="0"/>
                </a:lnTo>
                <a:lnTo>
                  <a:pt x="0" y="149750"/>
                </a:lnTo>
                <a:close/>
              </a:path>
            </a:pathLst>
          </a:custGeom>
          <a:solidFill>
            <a:srgbClr val="4BB8B4"/>
          </a:solidFill>
        </p:spPr>
        <p:txBody>
          <a:bodyPr wrap="square" lIns="0" tIns="0" rIns="0" bIns="0" rtlCol="0"/>
          <a:lstStyle/>
          <a:p>
            <a:endParaRPr/>
          </a:p>
        </p:txBody>
      </p:sp>
      <p:sp>
        <p:nvSpPr>
          <p:cNvPr id="19" name="object 19"/>
          <p:cNvSpPr/>
          <p:nvPr/>
        </p:nvSpPr>
        <p:spPr>
          <a:xfrm>
            <a:off x="1731807" y="3901830"/>
            <a:ext cx="607060" cy="668655"/>
          </a:xfrm>
          <a:custGeom>
            <a:avLst/>
            <a:gdLst/>
            <a:ahLst/>
            <a:cxnLst/>
            <a:rect l="l" t="t" r="r" b="b"/>
            <a:pathLst>
              <a:path w="607060" h="668654">
                <a:moveTo>
                  <a:pt x="606579" y="0"/>
                </a:moveTo>
                <a:lnTo>
                  <a:pt x="606579" y="668529"/>
                </a:lnTo>
                <a:lnTo>
                  <a:pt x="0" y="0"/>
                </a:lnTo>
                <a:lnTo>
                  <a:pt x="606579" y="0"/>
                </a:lnTo>
                <a:close/>
              </a:path>
            </a:pathLst>
          </a:custGeom>
          <a:solidFill>
            <a:srgbClr val="4BB8B4"/>
          </a:solidFill>
        </p:spPr>
        <p:txBody>
          <a:bodyPr wrap="square" lIns="0" tIns="0" rIns="0" bIns="0" rtlCol="0"/>
          <a:lstStyle/>
          <a:p>
            <a:endParaRPr/>
          </a:p>
        </p:txBody>
      </p:sp>
      <p:sp>
        <p:nvSpPr>
          <p:cNvPr id="20" name="object 20"/>
          <p:cNvSpPr/>
          <p:nvPr/>
        </p:nvSpPr>
        <p:spPr>
          <a:xfrm>
            <a:off x="1122207" y="3901830"/>
            <a:ext cx="609600" cy="672465"/>
          </a:xfrm>
          <a:custGeom>
            <a:avLst/>
            <a:gdLst/>
            <a:ahLst/>
            <a:cxnLst/>
            <a:rect l="l" t="t" r="r" b="b"/>
            <a:pathLst>
              <a:path w="609600" h="672464">
                <a:moveTo>
                  <a:pt x="609599" y="0"/>
                </a:moveTo>
                <a:lnTo>
                  <a:pt x="0" y="671858"/>
                </a:lnTo>
                <a:lnTo>
                  <a:pt x="0" y="0"/>
                </a:lnTo>
                <a:lnTo>
                  <a:pt x="609599" y="0"/>
                </a:lnTo>
                <a:close/>
              </a:path>
            </a:pathLst>
          </a:custGeom>
          <a:solidFill>
            <a:srgbClr val="4BB8B4"/>
          </a:solidFill>
        </p:spPr>
        <p:txBody>
          <a:bodyPr wrap="square" lIns="0" tIns="0" rIns="0" bIns="0" rtlCol="0"/>
          <a:lstStyle/>
          <a:p>
            <a:endParaRPr/>
          </a:p>
        </p:txBody>
      </p:sp>
      <p:sp>
        <p:nvSpPr>
          <p:cNvPr id="21" name="object 21"/>
          <p:cNvSpPr/>
          <p:nvPr/>
        </p:nvSpPr>
        <p:spPr>
          <a:xfrm>
            <a:off x="1122207" y="3065361"/>
            <a:ext cx="1216660" cy="692785"/>
          </a:xfrm>
          <a:custGeom>
            <a:avLst/>
            <a:gdLst/>
            <a:ahLst/>
            <a:cxnLst/>
            <a:rect l="l" t="t" r="r" b="b"/>
            <a:pathLst>
              <a:path w="1216660" h="692785">
                <a:moveTo>
                  <a:pt x="1216179" y="668529"/>
                </a:moveTo>
                <a:lnTo>
                  <a:pt x="1216179" y="692764"/>
                </a:lnTo>
                <a:lnTo>
                  <a:pt x="0" y="692764"/>
                </a:lnTo>
                <a:lnTo>
                  <a:pt x="0" y="671858"/>
                </a:lnTo>
                <a:lnTo>
                  <a:pt x="609599" y="0"/>
                </a:lnTo>
                <a:lnTo>
                  <a:pt x="1216179" y="668529"/>
                </a:lnTo>
                <a:close/>
              </a:path>
            </a:pathLst>
          </a:custGeom>
          <a:solidFill>
            <a:srgbClr val="4BB8B4"/>
          </a:solidFill>
        </p:spPr>
        <p:txBody>
          <a:bodyPr wrap="square" lIns="0" tIns="0" rIns="0" bIns="0" rtlCol="0"/>
          <a:lstStyle/>
          <a:p>
            <a:endParaRPr/>
          </a:p>
        </p:txBody>
      </p:sp>
      <p:sp>
        <p:nvSpPr>
          <p:cNvPr id="22" name="object 22"/>
          <p:cNvSpPr/>
          <p:nvPr/>
        </p:nvSpPr>
        <p:spPr>
          <a:xfrm>
            <a:off x="13748" y="1893797"/>
            <a:ext cx="1701164" cy="213995"/>
          </a:xfrm>
          <a:custGeom>
            <a:avLst/>
            <a:gdLst/>
            <a:ahLst/>
            <a:cxnLst/>
            <a:rect l="l" t="t" r="r" b="b"/>
            <a:pathLst>
              <a:path w="1701164" h="213994">
                <a:moveTo>
                  <a:pt x="0" y="213598"/>
                </a:moveTo>
                <a:lnTo>
                  <a:pt x="1700751" y="213598"/>
                </a:lnTo>
                <a:lnTo>
                  <a:pt x="1700751" y="0"/>
                </a:lnTo>
                <a:lnTo>
                  <a:pt x="0" y="0"/>
                </a:lnTo>
                <a:lnTo>
                  <a:pt x="0" y="213598"/>
                </a:lnTo>
                <a:close/>
              </a:path>
            </a:pathLst>
          </a:custGeom>
          <a:solidFill>
            <a:srgbClr val="FF7477"/>
          </a:solidFill>
        </p:spPr>
        <p:txBody>
          <a:bodyPr wrap="square" lIns="0" tIns="0" rIns="0" bIns="0" rtlCol="0"/>
          <a:lstStyle/>
          <a:p>
            <a:endParaRPr/>
          </a:p>
        </p:txBody>
      </p:sp>
      <p:sp>
        <p:nvSpPr>
          <p:cNvPr id="23" name="object 23"/>
          <p:cNvSpPr/>
          <p:nvPr/>
        </p:nvSpPr>
        <p:spPr>
          <a:xfrm>
            <a:off x="866235" y="2103163"/>
            <a:ext cx="848360" cy="935990"/>
          </a:xfrm>
          <a:custGeom>
            <a:avLst/>
            <a:gdLst/>
            <a:ahLst/>
            <a:cxnLst/>
            <a:rect l="l" t="t" r="r" b="b"/>
            <a:pathLst>
              <a:path w="848360" h="935989">
                <a:moveTo>
                  <a:pt x="848264" y="0"/>
                </a:moveTo>
                <a:lnTo>
                  <a:pt x="848264" y="935909"/>
                </a:lnTo>
                <a:lnTo>
                  <a:pt x="0" y="0"/>
                </a:lnTo>
                <a:lnTo>
                  <a:pt x="848264" y="0"/>
                </a:lnTo>
                <a:close/>
              </a:path>
            </a:pathLst>
          </a:custGeom>
          <a:solidFill>
            <a:srgbClr val="FF7477"/>
          </a:solidFill>
        </p:spPr>
        <p:txBody>
          <a:bodyPr wrap="square" lIns="0" tIns="0" rIns="0" bIns="0" rtlCol="0"/>
          <a:lstStyle/>
          <a:p>
            <a:endParaRPr/>
          </a:p>
        </p:txBody>
      </p:sp>
      <p:sp>
        <p:nvSpPr>
          <p:cNvPr id="24" name="object 24"/>
          <p:cNvSpPr/>
          <p:nvPr/>
        </p:nvSpPr>
        <p:spPr>
          <a:xfrm>
            <a:off x="13748" y="2103163"/>
            <a:ext cx="852805" cy="941069"/>
          </a:xfrm>
          <a:custGeom>
            <a:avLst/>
            <a:gdLst/>
            <a:ahLst/>
            <a:cxnLst/>
            <a:rect l="l" t="t" r="r" b="b"/>
            <a:pathLst>
              <a:path w="852805" h="941069">
                <a:moveTo>
                  <a:pt x="852487" y="0"/>
                </a:moveTo>
                <a:lnTo>
                  <a:pt x="0" y="940568"/>
                </a:lnTo>
                <a:lnTo>
                  <a:pt x="0" y="0"/>
                </a:lnTo>
                <a:lnTo>
                  <a:pt x="852487" y="0"/>
                </a:lnTo>
                <a:close/>
              </a:path>
            </a:pathLst>
          </a:custGeom>
          <a:solidFill>
            <a:srgbClr val="FF7477"/>
          </a:solidFill>
        </p:spPr>
        <p:txBody>
          <a:bodyPr wrap="square" lIns="0" tIns="0" rIns="0" bIns="0" rtlCol="0"/>
          <a:lstStyle/>
          <a:p>
            <a:endParaRPr/>
          </a:p>
        </p:txBody>
      </p:sp>
      <p:sp>
        <p:nvSpPr>
          <p:cNvPr id="25" name="object 25"/>
          <p:cNvSpPr/>
          <p:nvPr/>
        </p:nvSpPr>
        <p:spPr>
          <a:xfrm>
            <a:off x="13748" y="928193"/>
            <a:ext cx="1701164" cy="970280"/>
          </a:xfrm>
          <a:custGeom>
            <a:avLst/>
            <a:gdLst/>
            <a:ahLst/>
            <a:cxnLst/>
            <a:rect l="l" t="t" r="r" b="b"/>
            <a:pathLst>
              <a:path w="1701164" h="970280">
                <a:moveTo>
                  <a:pt x="1700751" y="935909"/>
                </a:moveTo>
                <a:lnTo>
                  <a:pt x="1700751" y="969836"/>
                </a:lnTo>
                <a:lnTo>
                  <a:pt x="0" y="969836"/>
                </a:lnTo>
                <a:lnTo>
                  <a:pt x="0" y="940568"/>
                </a:lnTo>
                <a:lnTo>
                  <a:pt x="852487" y="0"/>
                </a:lnTo>
                <a:lnTo>
                  <a:pt x="1700751" y="935909"/>
                </a:lnTo>
                <a:close/>
              </a:path>
            </a:pathLst>
          </a:custGeom>
          <a:solidFill>
            <a:srgbClr val="FF7477"/>
          </a:solidFill>
        </p:spPr>
        <p:txBody>
          <a:bodyPr wrap="square" lIns="0" tIns="0" rIns="0" bIns="0" rtlCol="0"/>
          <a:lstStyle/>
          <a:p>
            <a:endParaRPr/>
          </a:p>
        </p:txBody>
      </p:sp>
      <p:sp>
        <p:nvSpPr>
          <p:cNvPr id="26" name="object 26"/>
          <p:cNvSpPr/>
          <p:nvPr/>
        </p:nvSpPr>
        <p:spPr>
          <a:xfrm>
            <a:off x="1720020" y="371266"/>
            <a:ext cx="2223770" cy="267335"/>
          </a:xfrm>
          <a:custGeom>
            <a:avLst/>
            <a:gdLst/>
            <a:ahLst/>
            <a:cxnLst/>
            <a:rect l="l" t="t" r="r" b="b"/>
            <a:pathLst>
              <a:path w="2223770" h="267334">
                <a:moveTo>
                  <a:pt x="0" y="267239"/>
                </a:moveTo>
                <a:lnTo>
                  <a:pt x="2223329" y="267239"/>
                </a:lnTo>
                <a:lnTo>
                  <a:pt x="2223329" y="0"/>
                </a:lnTo>
                <a:lnTo>
                  <a:pt x="0" y="0"/>
                </a:lnTo>
                <a:lnTo>
                  <a:pt x="0" y="267239"/>
                </a:lnTo>
                <a:close/>
              </a:path>
            </a:pathLst>
          </a:custGeom>
          <a:solidFill>
            <a:srgbClr val="FFCC57"/>
          </a:solidFill>
        </p:spPr>
        <p:txBody>
          <a:bodyPr wrap="square" lIns="0" tIns="0" rIns="0" bIns="0" rtlCol="0"/>
          <a:lstStyle/>
          <a:p>
            <a:endParaRPr/>
          </a:p>
        </p:txBody>
      </p:sp>
      <p:sp>
        <p:nvSpPr>
          <p:cNvPr id="27" name="object 27"/>
          <p:cNvSpPr/>
          <p:nvPr/>
        </p:nvSpPr>
        <p:spPr>
          <a:xfrm>
            <a:off x="2834445" y="632978"/>
            <a:ext cx="1109345" cy="1222375"/>
          </a:xfrm>
          <a:custGeom>
            <a:avLst/>
            <a:gdLst/>
            <a:ahLst/>
            <a:cxnLst/>
            <a:rect l="l" t="t" r="r" b="b"/>
            <a:pathLst>
              <a:path w="1109345" h="1222375">
                <a:moveTo>
                  <a:pt x="1108903" y="0"/>
                </a:moveTo>
                <a:lnTo>
                  <a:pt x="1108903" y="1222281"/>
                </a:lnTo>
                <a:lnTo>
                  <a:pt x="0" y="0"/>
                </a:lnTo>
                <a:lnTo>
                  <a:pt x="1108903" y="0"/>
                </a:lnTo>
                <a:close/>
              </a:path>
            </a:pathLst>
          </a:custGeom>
          <a:solidFill>
            <a:srgbClr val="FFCC57"/>
          </a:solidFill>
        </p:spPr>
        <p:txBody>
          <a:bodyPr wrap="square" lIns="0" tIns="0" rIns="0" bIns="0" rtlCol="0"/>
          <a:lstStyle/>
          <a:p>
            <a:endParaRPr/>
          </a:p>
        </p:txBody>
      </p:sp>
      <p:sp>
        <p:nvSpPr>
          <p:cNvPr id="28" name="object 28"/>
          <p:cNvSpPr/>
          <p:nvPr/>
        </p:nvSpPr>
        <p:spPr>
          <a:xfrm>
            <a:off x="1720020" y="632978"/>
            <a:ext cx="1114425" cy="1228725"/>
          </a:xfrm>
          <a:custGeom>
            <a:avLst/>
            <a:gdLst/>
            <a:ahLst/>
            <a:cxnLst/>
            <a:rect l="l" t="t" r="r" b="b"/>
            <a:pathLst>
              <a:path w="1114425" h="1228725">
                <a:moveTo>
                  <a:pt x="1114424" y="0"/>
                </a:moveTo>
                <a:lnTo>
                  <a:pt x="0" y="1228367"/>
                </a:lnTo>
                <a:lnTo>
                  <a:pt x="0" y="0"/>
                </a:lnTo>
                <a:lnTo>
                  <a:pt x="1114424" y="0"/>
                </a:lnTo>
                <a:close/>
              </a:path>
            </a:pathLst>
          </a:custGeom>
          <a:solidFill>
            <a:srgbClr val="FFCC57"/>
          </a:solidFill>
        </p:spPr>
        <p:txBody>
          <a:bodyPr wrap="square" lIns="0" tIns="0" rIns="0" bIns="0" rtlCol="0"/>
          <a:lstStyle/>
          <a:p>
            <a:endParaRPr/>
          </a:p>
        </p:txBody>
      </p:sp>
      <p:sp>
        <p:nvSpPr>
          <p:cNvPr id="29" name="object 29"/>
          <p:cNvSpPr/>
          <p:nvPr/>
        </p:nvSpPr>
        <p:spPr>
          <a:xfrm>
            <a:off x="1720020" y="0"/>
            <a:ext cx="2223770" cy="377190"/>
          </a:xfrm>
          <a:custGeom>
            <a:avLst/>
            <a:gdLst/>
            <a:ahLst/>
            <a:cxnLst/>
            <a:rect l="l" t="t" r="r" b="b"/>
            <a:pathLst>
              <a:path w="2223770" h="377190">
                <a:moveTo>
                  <a:pt x="2223328" y="332485"/>
                </a:moveTo>
                <a:lnTo>
                  <a:pt x="2223328" y="376794"/>
                </a:lnTo>
                <a:lnTo>
                  <a:pt x="0" y="376794"/>
                </a:lnTo>
                <a:lnTo>
                  <a:pt x="0" y="338571"/>
                </a:lnTo>
                <a:lnTo>
                  <a:pt x="307165" y="0"/>
                </a:lnTo>
                <a:lnTo>
                  <a:pt x="1921684" y="0"/>
                </a:lnTo>
                <a:lnTo>
                  <a:pt x="2223328" y="332485"/>
                </a:lnTo>
                <a:close/>
              </a:path>
            </a:pathLst>
          </a:custGeom>
          <a:solidFill>
            <a:srgbClr val="FFCC57"/>
          </a:solidFill>
        </p:spPr>
        <p:txBody>
          <a:bodyPr wrap="square" lIns="0" tIns="0" rIns="0" bIns="0" rtlCol="0"/>
          <a:lstStyle/>
          <a:p>
            <a:endParaRPr/>
          </a:p>
        </p:txBody>
      </p:sp>
      <p:sp>
        <p:nvSpPr>
          <p:cNvPr id="30" name="object 30"/>
          <p:cNvSpPr/>
          <p:nvPr/>
        </p:nvSpPr>
        <p:spPr>
          <a:xfrm>
            <a:off x="2750982" y="1383378"/>
            <a:ext cx="1216660" cy="149860"/>
          </a:xfrm>
          <a:custGeom>
            <a:avLst/>
            <a:gdLst/>
            <a:ahLst/>
            <a:cxnLst/>
            <a:rect l="l" t="t" r="r" b="b"/>
            <a:pathLst>
              <a:path w="1216660" h="149859">
                <a:moveTo>
                  <a:pt x="0" y="149750"/>
                </a:moveTo>
                <a:lnTo>
                  <a:pt x="1216179" y="149750"/>
                </a:lnTo>
                <a:lnTo>
                  <a:pt x="1216179" y="0"/>
                </a:lnTo>
                <a:lnTo>
                  <a:pt x="0" y="0"/>
                </a:lnTo>
                <a:lnTo>
                  <a:pt x="0" y="149750"/>
                </a:lnTo>
                <a:close/>
              </a:path>
            </a:pathLst>
          </a:custGeom>
          <a:solidFill>
            <a:srgbClr val="4BB8B4"/>
          </a:solidFill>
        </p:spPr>
        <p:txBody>
          <a:bodyPr wrap="square" lIns="0" tIns="0" rIns="0" bIns="0" rtlCol="0"/>
          <a:lstStyle/>
          <a:p>
            <a:endParaRPr/>
          </a:p>
        </p:txBody>
      </p:sp>
      <p:sp>
        <p:nvSpPr>
          <p:cNvPr id="31" name="object 31"/>
          <p:cNvSpPr/>
          <p:nvPr/>
        </p:nvSpPr>
        <p:spPr>
          <a:xfrm>
            <a:off x="3360582" y="1530104"/>
            <a:ext cx="607060" cy="668655"/>
          </a:xfrm>
          <a:custGeom>
            <a:avLst/>
            <a:gdLst/>
            <a:ahLst/>
            <a:cxnLst/>
            <a:rect l="l" t="t" r="r" b="b"/>
            <a:pathLst>
              <a:path w="607060" h="668655">
                <a:moveTo>
                  <a:pt x="606579" y="0"/>
                </a:moveTo>
                <a:lnTo>
                  <a:pt x="606579" y="668529"/>
                </a:lnTo>
                <a:lnTo>
                  <a:pt x="0" y="0"/>
                </a:lnTo>
                <a:lnTo>
                  <a:pt x="606579" y="0"/>
                </a:lnTo>
                <a:close/>
              </a:path>
            </a:pathLst>
          </a:custGeom>
          <a:solidFill>
            <a:srgbClr val="4BB8B4"/>
          </a:solidFill>
        </p:spPr>
        <p:txBody>
          <a:bodyPr wrap="square" lIns="0" tIns="0" rIns="0" bIns="0" rtlCol="0"/>
          <a:lstStyle/>
          <a:p>
            <a:endParaRPr/>
          </a:p>
        </p:txBody>
      </p:sp>
      <p:sp>
        <p:nvSpPr>
          <p:cNvPr id="32" name="object 32"/>
          <p:cNvSpPr/>
          <p:nvPr/>
        </p:nvSpPr>
        <p:spPr>
          <a:xfrm>
            <a:off x="2750982" y="1530104"/>
            <a:ext cx="609600" cy="672465"/>
          </a:xfrm>
          <a:custGeom>
            <a:avLst/>
            <a:gdLst/>
            <a:ahLst/>
            <a:cxnLst/>
            <a:rect l="l" t="t" r="r" b="b"/>
            <a:pathLst>
              <a:path w="609600" h="672464">
                <a:moveTo>
                  <a:pt x="609599" y="0"/>
                </a:moveTo>
                <a:lnTo>
                  <a:pt x="0" y="671858"/>
                </a:lnTo>
                <a:lnTo>
                  <a:pt x="0" y="0"/>
                </a:lnTo>
                <a:lnTo>
                  <a:pt x="609599" y="0"/>
                </a:lnTo>
                <a:close/>
              </a:path>
            </a:pathLst>
          </a:custGeom>
          <a:solidFill>
            <a:srgbClr val="4BB8B4"/>
          </a:solidFill>
        </p:spPr>
        <p:txBody>
          <a:bodyPr wrap="square" lIns="0" tIns="0" rIns="0" bIns="0" rtlCol="0"/>
          <a:lstStyle/>
          <a:p>
            <a:endParaRPr/>
          </a:p>
        </p:txBody>
      </p:sp>
      <p:sp>
        <p:nvSpPr>
          <p:cNvPr id="33" name="object 33"/>
          <p:cNvSpPr/>
          <p:nvPr/>
        </p:nvSpPr>
        <p:spPr>
          <a:xfrm>
            <a:off x="2750982" y="693636"/>
            <a:ext cx="1216660" cy="692785"/>
          </a:xfrm>
          <a:custGeom>
            <a:avLst/>
            <a:gdLst/>
            <a:ahLst/>
            <a:cxnLst/>
            <a:rect l="l" t="t" r="r" b="b"/>
            <a:pathLst>
              <a:path w="1216660" h="692785">
                <a:moveTo>
                  <a:pt x="1216179" y="668529"/>
                </a:moveTo>
                <a:lnTo>
                  <a:pt x="1216179" y="692764"/>
                </a:lnTo>
                <a:lnTo>
                  <a:pt x="0" y="692764"/>
                </a:lnTo>
                <a:lnTo>
                  <a:pt x="0" y="671858"/>
                </a:lnTo>
                <a:lnTo>
                  <a:pt x="609599" y="0"/>
                </a:lnTo>
                <a:lnTo>
                  <a:pt x="1216179" y="668529"/>
                </a:lnTo>
                <a:close/>
              </a:path>
            </a:pathLst>
          </a:custGeom>
          <a:solidFill>
            <a:srgbClr val="4BB8B4"/>
          </a:solidFill>
        </p:spPr>
        <p:txBody>
          <a:bodyPr wrap="square" lIns="0" tIns="0" rIns="0" bIns="0" rtlCol="0"/>
          <a:lstStyle/>
          <a:p>
            <a:endParaRPr/>
          </a:p>
        </p:txBody>
      </p:sp>
      <p:sp>
        <p:nvSpPr>
          <p:cNvPr id="34" name="TextBox 33">
            <a:extLst>
              <a:ext uri="{FF2B5EF4-FFF2-40B4-BE49-F238E27FC236}">
                <a16:creationId xmlns:a16="http://schemas.microsoft.com/office/drawing/2014/main" xmlns="" id="{34E7AC72-0F3F-8047-B28D-575DD6859575}"/>
              </a:ext>
            </a:extLst>
          </p:cNvPr>
          <p:cNvSpPr txBox="1"/>
          <p:nvPr/>
        </p:nvSpPr>
        <p:spPr>
          <a:xfrm>
            <a:off x="3967642" y="5084469"/>
            <a:ext cx="5651694" cy="1815882"/>
          </a:xfrm>
          <a:prstGeom prst="rect">
            <a:avLst/>
          </a:prstGeom>
          <a:solidFill>
            <a:schemeClr val="accent5">
              <a:lumMod val="75000"/>
            </a:schemeClr>
          </a:solidFill>
        </p:spPr>
        <p:txBody>
          <a:bodyPr wrap="square" rtlCol="0">
            <a:spAutoFit/>
          </a:bodyPr>
          <a:lstStyle/>
          <a:p>
            <a:r>
              <a:rPr lang="en-US" sz="2800" dirty="0" smtClean="0">
                <a:solidFill>
                  <a:schemeClr val="bg1"/>
                </a:solidFill>
                <a:latin typeface="Footlight MT Light" panose="0204060206030A020304" pitchFamily="18" charset="0"/>
              </a:rPr>
              <a:t>17BEC0114 – S </a:t>
            </a:r>
            <a:r>
              <a:rPr lang="en-US" sz="2800" dirty="0">
                <a:solidFill>
                  <a:schemeClr val="bg1"/>
                </a:solidFill>
                <a:latin typeface="Footlight MT Light" panose="0204060206030A020304" pitchFamily="18" charset="0"/>
              </a:rPr>
              <a:t>ARUN </a:t>
            </a:r>
            <a:r>
              <a:rPr lang="en-US" sz="2800" dirty="0" smtClean="0">
                <a:solidFill>
                  <a:schemeClr val="bg1"/>
                </a:solidFill>
                <a:latin typeface="Footlight MT Light" panose="0204060206030A020304" pitchFamily="18" charset="0"/>
              </a:rPr>
              <a:t>KARTHIK</a:t>
            </a:r>
          </a:p>
          <a:p>
            <a:r>
              <a:rPr lang="en-US" sz="2800" dirty="0" smtClean="0">
                <a:solidFill>
                  <a:schemeClr val="bg1"/>
                </a:solidFill>
                <a:latin typeface="Footlight MT Light" panose="0204060206030A020304" pitchFamily="18" charset="0"/>
              </a:rPr>
              <a:t>17BEC0458 – S </a:t>
            </a:r>
            <a:r>
              <a:rPr lang="en-US" sz="2800" dirty="0">
                <a:solidFill>
                  <a:schemeClr val="bg1"/>
                </a:solidFill>
                <a:latin typeface="Footlight MT Light" panose="0204060206030A020304" pitchFamily="18" charset="0"/>
              </a:rPr>
              <a:t>P </a:t>
            </a:r>
            <a:r>
              <a:rPr lang="en-US" sz="2800" dirty="0" smtClean="0">
                <a:solidFill>
                  <a:schemeClr val="bg1"/>
                </a:solidFill>
                <a:latin typeface="Footlight MT Light" panose="0204060206030A020304" pitchFamily="18" charset="0"/>
              </a:rPr>
              <a:t>SHARVARI</a:t>
            </a:r>
          </a:p>
          <a:p>
            <a:r>
              <a:rPr lang="en-IN" sz="2800" dirty="0" smtClean="0">
                <a:solidFill>
                  <a:schemeClr val="bg1"/>
                </a:solidFill>
                <a:latin typeface="Footlight MT Light" panose="0204060206030A020304" pitchFamily="18" charset="0"/>
              </a:rPr>
              <a:t>17BEC0633 </a:t>
            </a:r>
            <a:r>
              <a:rPr lang="en-US" sz="2800" dirty="0" smtClean="0">
                <a:solidFill>
                  <a:schemeClr val="bg1"/>
                </a:solidFill>
                <a:latin typeface="Footlight MT Light" panose="0204060206030A020304" pitchFamily="18" charset="0"/>
              </a:rPr>
              <a:t>– ADITYA SHARMA</a:t>
            </a:r>
          </a:p>
          <a:p>
            <a:r>
              <a:rPr lang="en-IN" sz="2800" dirty="0" smtClean="0">
                <a:solidFill>
                  <a:schemeClr val="bg1"/>
                </a:solidFill>
                <a:latin typeface="Footlight MT Light" panose="0204060206030A020304" pitchFamily="18" charset="0"/>
              </a:rPr>
              <a:t>17BIS0101</a:t>
            </a:r>
            <a:r>
              <a:rPr lang="en-US" sz="2800" dirty="0">
                <a:solidFill>
                  <a:schemeClr val="bg1"/>
                </a:solidFill>
                <a:latin typeface="Footlight MT Light" panose="0204060206030A020304" pitchFamily="18" charset="0"/>
              </a:rPr>
              <a:t> </a:t>
            </a:r>
            <a:r>
              <a:rPr lang="en-US" sz="2800" dirty="0" smtClean="0">
                <a:solidFill>
                  <a:schemeClr val="bg1"/>
                </a:solidFill>
                <a:latin typeface="Footlight MT Light" panose="0204060206030A020304" pitchFamily="18" charset="0"/>
              </a:rPr>
              <a:t>– A T RUTHVIK SRINIVAS</a:t>
            </a:r>
            <a:endParaRPr lang="en-US" sz="2800" dirty="0">
              <a:solidFill>
                <a:schemeClr val="bg1"/>
              </a:solidFill>
              <a:latin typeface="Footlight MT Light" panose="0204060206030A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449482" y="39192"/>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PLAN/MODULES</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922831" y="631924"/>
            <a:ext cx="6816254" cy="7321876"/>
          </a:xfrm>
          <a:prstGeom prst="rect">
            <a:avLst/>
          </a:prstGeom>
        </p:spPr>
        <p:txBody>
          <a:bodyPr vert="horz" wrap="square" lIns="0" tIns="12065" rIns="0" bIns="0" rtlCol="0">
            <a:spAutoFit/>
          </a:bodyPr>
          <a:lstStyle/>
          <a:p>
            <a:pPr marL="457200" indent="-457200">
              <a:buAutoNum type="arabicPeriod"/>
            </a:pPr>
            <a:r>
              <a:rPr lang="en-IN" sz="1900" b="1" spc="90" dirty="0" smtClean="0">
                <a:latin typeface="Footlight MT Light" panose="0204060206030A020304" pitchFamily="18" charset="0"/>
              </a:rPr>
              <a:t>Gathering Data</a:t>
            </a:r>
          </a:p>
          <a:p>
            <a:r>
              <a:rPr lang="en-US" sz="1900" dirty="0">
                <a:latin typeface="Footlight MT Light" panose="0204060206030A020304" pitchFamily="18" charset="0"/>
              </a:rPr>
              <a:t>First we have to drive the car in the Training track and we should collect the data by recording in the simulator. Normal Arrow Keys are used to drive the car. Once the recording is done we can see our data in the folder that we selected before recording</a:t>
            </a:r>
            <a:r>
              <a:rPr lang="en-US" sz="1900" dirty="0" smtClean="0">
                <a:latin typeface="Footlight MT Light" panose="0204060206030A020304" pitchFamily="18" charset="0"/>
              </a:rPr>
              <a:t>.</a:t>
            </a:r>
          </a:p>
          <a:p>
            <a:endParaRPr lang="en-US" sz="1900" dirty="0" smtClean="0">
              <a:latin typeface="Footlight MT Light" panose="0204060206030A020304" pitchFamily="18" charset="0"/>
            </a:endParaRPr>
          </a:p>
          <a:p>
            <a:endParaRPr lang="en-IN" sz="1900" dirty="0">
              <a:latin typeface="Footlight MT Light" panose="0204060206030A020304" pitchFamily="18" charset="0"/>
            </a:endParaRPr>
          </a:p>
          <a:p>
            <a:endParaRPr lang="en-IN" sz="1900" dirty="0" smtClean="0">
              <a:latin typeface="Footlight MT Light" panose="0204060206030A020304" pitchFamily="18" charset="0"/>
            </a:endParaRPr>
          </a:p>
          <a:p>
            <a:endParaRPr lang="en-IN" sz="1900" dirty="0">
              <a:latin typeface="Footlight MT Light" panose="0204060206030A020304" pitchFamily="18" charset="0"/>
            </a:endParaRPr>
          </a:p>
          <a:p>
            <a:endParaRPr lang="en-IN" sz="1900" dirty="0" smtClean="0">
              <a:latin typeface="Footlight MT Light" panose="0204060206030A020304" pitchFamily="18" charset="0"/>
            </a:endParaRPr>
          </a:p>
          <a:p>
            <a:endParaRPr lang="en-IN" sz="1900" dirty="0">
              <a:latin typeface="Footlight MT Light" panose="0204060206030A020304" pitchFamily="18" charset="0"/>
            </a:endParaRPr>
          </a:p>
          <a:p>
            <a:endParaRPr lang="en-IN" sz="1900" dirty="0" smtClean="0">
              <a:latin typeface="Footlight MT Light" panose="0204060206030A020304" pitchFamily="18" charset="0"/>
            </a:endParaRPr>
          </a:p>
          <a:p>
            <a:endParaRPr lang="en-IN" sz="1900" dirty="0">
              <a:latin typeface="Footlight MT Light" panose="0204060206030A020304" pitchFamily="18" charset="0"/>
            </a:endParaRPr>
          </a:p>
          <a:p>
            <a:endParaRPr lang="en-IN" sz="1900" dirty="0" smtClean="0">
              <a:latin typeface="Footlight MT Light" panose="0204060206030A020304" pitchFamily="18" charset="0"/>
            </a:endParaRPr>
          </a:p>
          <a:p>
            <a:endParaRPr lang="en-IN" sz="1900" dirty="0" smtClean="0">
              <a:latin typeface="Footlight MT Light" panose="0204060206030A020304" pitchFamily="18" charset="0"/>
            </a:endParaRPr>
          </a:p>
          <a:p>
            <a:r>
              <a:rPr lang="en-US" sz="1900" dirty="0">
                <a:latin typeface="Footlight MT Light" panose="0204060206030A020304" pitchFamily="18" charset="0"/>
              </a:rPr>
              <a:t>An Excel sheet of Data and Image folder is produced. The excel sheet contains lots of data. A sample of it is shown below.</a:t>
            </a:r>
          </a:p>
          <a:p>
            <a:endParaRPr lang="en-IN" sz="1900" dirty="0">
              <a:latin typeface="Footlight MT Light" panose="0204060206030A020304" pitchFamily="18" charset="0"/>
            </a:endParaRPr>
          </a:p>
          <a:p>
            <a:endParaRPr lang="en-IN" sz="1900" dirty="0" smtClean="0">
              <a:latin typeface="Footlight MT Light" panose="0204060206030A020304" pitchFamily="18" charset="0"/>
            </a:endParaRPr>
          </a:p>
          <a:p>
            <a:endParaRPr lang="en-IN" sz="1900" dirty="0">
              <a:latin typeface="Footlight MT Light" panose="0204060206030A020304" pitchFamily="18" charset="0"/>
            </a:endParaRPr>
          </a:p>
          <a:p>
            <a:endParaRPr lang="en-IN" sz="1900" dirty="0" smtClean="0">
              <a:latin typeface="Footlight MT Light" panose="0204060206030A020304" pitchFamily="18" charset="0"/>
            </a:endParaRPr>
          </a:p>
          <a:p>
            <a:endParaRPr lang="en-IN" sz="1900" dirty="0">
              <a:latin typeface="Footlight MT Light" panose="0204060206030A020304" pitchFamily="18" charset="0"/>
            </a:endParaRPr>
          </a:p>
          <a:p>
            <a:endParaRPr lang="en-US" sz="1900" dirty="0">
              <a:latin typeface="Footlight MT Light" panose="0204060206030A020304" pitchFamily="18" charset="0"/>
            </a:endParaRPr>
          </a:p>
          <a:p>
            <a:endParaRPr lang="en-US" sz="1900" dirty="0">
              <a:latin typeface="Footlight MT Light" panose="0204060206030A020304" pitchFamily="18" charset="0"/>
            </a:endParaRPr>
          </a:p>
          <a:p>
            <a:endParaRPr lang="en-IN" sz="19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pic>
        <p:nvPicPr>
          <p:cNvPr id="29" name="Picture 28"/>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55607" y="2278555"/>
            <a:ext cx="3028950" cy="2383155"/>
          </a:xfrm>
          <a:prstGeom prst="rect">
            <a:avLst/>
          </a:prstGeom>
          <a:noFill/>
          <a:ln>
            <a:noFill/>
          </a:ln>
        </p:spPr>
      </p:pic>
      <p:pic>
        <p:nvPicPr>
          <p:cNvPr id="30" name="Picture 29"/>
          <p:cNvPicPr/>
          <p:nvPr/>
        </p:nvPicPr>
        <p:blipFill>
          <a:blip r:embed="rId4"/>
          <a:stretch>
            <a:fillRect/>
          </a:stretch>
        </p:blipFill>
        <p:spPr>
          <a:xfrm>
            <a:off x="3897993" y="5629774"/>
            <a:ext cx="4010025" cy="1554480"/>
          </a:xfrm>
          <a:prstGeom prst="rect">
            <a:avLst/>
          </a:prstGeom>
        </p:spPr>
      </p:pic>
    </p:spTree>
    <p:extLst>
      <p:ext uri="{BB962C8B-B14F-4D97-AF65-F5344CB8AC3E}">
        <p14:creationId xmlns:p14="http://schemas.microsoft.com/office/powerpoint/2010/main" val="13810436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449482" y="39192"/>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PLAN/MODULES</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922831" y="631924"/>
            <a:ext cx="6816254" cy="6737101"/>
          </a:xfrm>
          <a:prstGeom prst="rect">
            <a:avLst/>
          </a:prstGeom>
        </p:spPr>
        <p:txBody>
          <a:bodyPr vert="horz" wrap="square" lIns="0" tIns="12065" rIns="0" bIns="0" rtlCol="0">
            <a:spAutoFit/>
          </a:bodyPr>
          <a:lstStyle/>
          <a:p>
            <a:r>
              <a:rPr lang="en-IN" sz="1900" b="1" spc="90" dirty="0" smtClean="0">
                <a:latin typeface="Footlight MT Light" panose="0204060206030A020304" pitchFamily="18" charset="0"/>
              </a:rPr>
              <a:t>2</a:t>
            </a:r>
            <a:r>
              <a:rPr lang="en-IN" sz="1900" b="1" spc="90" dirty="0" smtClean="0">
                <a:latin typeface="Footlight MT Light" panose="0204060206030A020304" pitchFamily="18" charset="0"/>
              </a:rPr>
              <a:t>.</a:t>
            </a:r>
            <a:r>
              <a:rPr lang="en-US" sz="1900" b="1" dirty="0">
                <a:latin typeface="Footlight MT Light" panose="0204060206030A020304" pitchFamily="18" charset="0"/>
              </a:rPr>
              <a:t> Image Pre-processing</a:t>
            </a:r>
            <a:endParaRPr lang="en-US" sz="1900" dirty="0">
              <a:latin typeface="Footlight MT Light" panose="0204060206030A020304" pitchFamily="18" charset="0"/>
            </a:endParaRPr>
          </a:p>
          <a:p>
            <a:pPr lvl="0"/>
            <a:r>
              <a:rPr lang="en-US" sz="1900" dirty="0">
                <a:latin typeface="Footlight MT Light" panose="0204060206030A020304" pitchFamily="18" charset="0"/>
              </a:rPr>
              <a:t>The images are cropped so that the model won’t be trained with the sky and the car front parts</a:t>
            </a:r>
            <a:r>
              <a:rPr lang="en-US" sz="1900" dirty="0" smtClean="0">
                <a:latin typeface="Footlight MT Light" panose="0204060206030A020304" pitchFamily="18" charset="0"/>
              </a:rPr>
              <a:t>. The </a:t>
            </a:r>
            <a:r>
              <a:rPr lang="en-US" sz="1900" dirty="0">
                <a:latin typeface="Footlight MT Light" panose="0204060206030A020304" pitchFamily="18" charset="0"/>
              </a:rPr>
              <a:t>images are then resized as per the NVIDIA model</a:t>
            </a:r>
            <a:r>
              <a:rPr lang="en-US" sz="1900" dirty="0" smtClean="0">
                <a:latin typeface="Footlight MT Light" panose="0204060206030A020304" pitchFamily="18" charset="0"/>
              </a:rPr>
              <a:t>.</a:t>
            </a:r>
          </a:p>
          <a:p>
            <a:pPr lvl="0"/>
            <a:endParaRPr lang="en-US" sz="1900" dirty="0">
              <a:latin typeface="Footlight MT Light" panose="0204060206030A020304" pitchFamily="18" charset="0"/>
            </a:endParaRPr>
          </a:p>
          <a:p>
            <a:r>
              <a:rPr lang="en-US" sz="1900" dirty="0">
                <a:latin typeface="Footlight MT Light" panose="0204060206030A020304" pitchFamily="18" charset="0"/>
              </a:rPr>
              <a:t>The picture is taken by the Car which has three front cameras. They are center, left, right image. Below are the images of all the three cameras at one particular instance</a:t>
            </a:r>
            <a:r>
              <a:rPr lang="en-US" sz="1900" dirty="0" smtClean="0">
                <a:latin typeface="Footlight MT Light" panose="0204060206030A020304" pitchFamily="18" charset="0"/>
              </a:rPr>
              <a:t>.</a:t>
            </a:r>
          </a:p>
          <a:p>
            <a:endParaRPr lang="en-IN" sz="1900" dirty="0">
              <a:latin typeface="Footlight MT Light" panose="0204060206030A020304" pitchFamily="18" charset="0"/>
            </a:endParaRPr>
          </a:p>
          <a:p>
            <a:endParaRPr lang="en-IN" sz="1900" dirty="0" smtClean="0">
              <a:latin typeface="Footlight MT Light" panose="0204060206030A020304" pitchFamily="18" charset="0"/>
            </a:endParaRPr>
          </a:p>
          <a:p>
            <a:endParaRPr lang="en-US" sz="1900" dirty="0">
              <a:latin typeface="Footlight MT Light" panose="0204060206030A020304" pitchFamily="18" charset="0"/>
            </a:endParaRPr>
          </a:p>
          <a:p>
            <a:endParaRPr lang="en-IN" sz="1900" b="1" spc="90" dirty="0" smtClean="0">
              <a:latin typeface="Footlight MT Light" panose="0204060206030A020304" pitchFamily="18" charset="0"/>
            </a:endParaRPr>
          </a:p>
          <a:p>
            <a:endParaRPr lang="en-IN" sz="1900" b="1" spc="90" dirty="0" smtClean="0">
              <a:latin typeface="Footlight MT Light" panose="0204060206030A020304" pitchFamily="18" charset="0"/>
            </a:endParaRPr>
          </a:p>
          <a:p>
            <a:r>
              <a:rPr lang="en-US" sz="1900" dirty="0" smtClean="0">
                <a:latin typeface="Footlight MT Light" panose="0204060206030A020304" pitchFamily="18" charset="0"/>
              </a:rPr>
              <a:t>                                         Center Image</a:t>
            </a:r>
            <a:endParaRPr lang="en-US" sz="1900" dirty="0">
              <a:latin typeface="Footlight MT Light" panose="0204060206030A020304" pitchFamily="18" charset="0"/>
            </a:endParaRPr>
          </a:p>
          <a:p>
            <a:endParaRPr lang="en-IN" sz="1900" b="1" spc="90" dirty="0" smtClean="0">
              <a:latin typeface="Footlight MT Light" panose="0204060206030A020304" pitchFamily="18" charset="0"/>
            </a:endParaRPr>
          </a:p>
          <a:p>
            <a:endParaRPr lang="en-IN" sz="1900" b="1" spc="90" dirty="0">
              <a:latin typeface="Footlight MT Light" panose="0204060206030A020304" pitchFamily="18" charset="0"/>
            </a:endParaRPr>
          </a:p>
          <a:p>
            <a:endParaRPr lang="en-IN" sz="1900" b="1" spc="90" dirty="0" smtClean="0">
              <a:latin typeface="Footlight MT Light" panose="0204060206030A020304" pitchFamily="18" charset="0"/>
            </a:endParaRPr>
          </a:p>
          <a:p>
            <a:endParaRPr lang="en-IN" sz="1900" b="1" spc="90" dirty="0" smtClean="0">
              <a:latin typeface="Footlight MT Light" panose="0204060206030A020304" pitchFamily="18" charset="0"/>
            </a:endParaRPr>
          </a:p>
          <a:p>
            <a:endParaRPr lang="en-IN" sz="1900" b="1" spc="90" dirty="0">
              <a:latin typeface="Footlight MT Light" panose="0204060206030A020304" pitchFamily="18" charset="0"/>
            </a:endParaRPr>
          </a:p>
          <a:p>
            <a:endParaRPr lang="en-IN" sz="1900" b="1" spc="90" dirty="0" smtClean="0">
              <a:latin typeface="Footlight MT Light" panose="0204060206030A020304" pitchFamily="18" charset="0"/>
            </a:endParaRPr>
          </a:p>
          <a:p>
            <a:r>
              <a:rPr lang="en-US" sz="1900" dirty="0" smtClean="0">
                <a:latin typeface="Footlight MT Light" panose="0204060206030A020304" pitchFamily="18" charset="0"/>
              </a:rPr>
              <a:t>            Left Image                                              Right </a:t>
            </a:r>
            <a:r>
              <a:rPr lang="en-US" sz="1900" dirty="0">
                <a:latin typeface="Footlight MT Light" panose="0204060206030A020304" pitchFamily="18" charset="0"/>
              </a:rPr>
              <a:t>Image</a:t>
            </a:r>
            <a:endParaRPr lang="en-IN" sz="1900" b="1" spc="90" dirty="0" smtClean="0">
              <a:latin typeface="Footlight MT Light" panose="0204060206030A020304" pitchFamily="18" charset="0"/>
            </a:endParaRPr>
          </a:p>
          <a:p>
            <a:endParaRPr lang="en-IN" sz="1900" b="1" spc="90" dirty="0">
              <a:latin typeface="Footlight MT Light" panose="0204060206030A020304" pitchFamily="18" charset="0"/>
            </a:endParaRPr>
          </a:p>
          <a:p>
            <a:endParaRPr lang="en-IN" sz="19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pic>
        <p:nvPicPr>
          <p:cNvPr id="29" name="Picture 28"/>
          <p:cNvPicPr/>
          <p:nvPr/>
        </p:nvPicPr>
        <p:blipFill rotWithShape="1">
          <a:blip r:embed="rId3">
            <a:extLst>
              <a:ext uri="{28A0092B-C50C-407E-A947-70E740481C1C}">
                <a14:useLocalDpi xmlns:a14="http://schemas.microsoft.com/office/drawing/2010/main" val="0"/>
              </a:ext>
            </a:extLst>
          </a:blip>
          <a:srcRect t="3613" b="68889"/>
          <a:stretch/>
        </p:blipFill>
        <p:spPr bwMode="auto">
          <a:xfrm>
            <a:off x="4641249" y="3013877"/>
            <a:ext cx="2780665" cy="1449705"/>
          </a:xfrm>
          <a:prstGeom prst="rect">
            <a:avLst/>
          </a:prstGeom>
          <a:noFill/>
          <a:ln>
            <a:noFill/>
          </a:ln>
          <a:extLst>
            <a:ext uri="{53640926-AAD7-44D8-BBD7-CCE9431645EC}">
              <a14:shadowObscured xmlns:a14="http://schemas.microsoft.com/office/drawing/2010/main"/>
            </a:ext>
          </a:extLst>
        </p:spPr>
      </p:pic>
      <p:pic>
        <p:nvPicPr>
          <p:cNvPr id="30" name="Picture 29"/>
          <p:cNvPicPr/>
          <p:nvPr/>
        </p:nvPicPr>
        <p:blipFill rotWithShape="1">
          <a:blip r:embed="rId3">
            <a:extLst>
              <a:ext uri="{28A0092B-C50C-407E-A947-70E740481C1C}">
                <a14:useLocalDpi xmlns:a14="http://schemas.microsoft.com/office/drawing/2010/main" val="0"/>
              </a:ext>
            </a:extLst>
          </a:blip>
          <a:srcRect t="38998" b="34386"/>
          <a:stretch/>
        </p:blipFill>
        <p:spPr bwMode="auto">
          <a:xfrm>
            <a:off x="2851328" y="5015072"/>
            <a:ext cx="2943225" cy="1484630"/>
          </a:xfrm>
          <a:prstGeom prst="rect">
            <a:avLst/>
          </a:prstGeom>
          <a:noFill/>
          <a:ln>
            <a:noFill/>
          </a:ln>
          <a:extLst>
            <a:ext uri="{53640926-AAD7-44D8-BBD7-CCE9431645EC}">
              <a14:shadowObscured xmlns:a14="http://schemas.microsoft.com/office/drawing/2010/main"/>
            </a:ext>
          </a:extLst>
        </p:spPr>
      </p:pic>
      <p:pic>
        <p:nvPicPr>
          <p:cNvPr id="31" name="Picture 30"/>
          <p:cNvPicPr/>
          <p:nvPr/>
        </p:nvPicPr>
        <p:blipFill rotWithShape="1">
          <a:blip r:embed="rId3">
            <a:extLst>
              <a:ext uri="{28A0092B-C50C-407E-A947-70E740481C1C}">
                <a14:useLocalDpi xmlns:a14="http://schemas.microsoft.com/office/drawing/2010/main" val="0"/>
              </a:ext>
            </a:extLst>
          </a:blip>
          <a:srcRect t="72779" b="701"/>
          <a:stretch/>
        </p:blipFill>
        <p:spPr bwMode="auto">
          <a:xfrm>
            <a:off x="6367244" y="4943653"/>
            <a:ext cx="2991485" cy="150368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731946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449482" y="39192"/>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PLAN/MODULES</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879230" y="809297"/>
            <a:ext cx="6816254" cy="7706597"/>
          </a:xfrm>
          <a:prstGeom prst="rect">
            <a:avLst/>
          </a:prstGeom>
        </p:spPr>
        <p:txBody>
          <a:bodyPr vert="horz" wrap="square" lIns="0" tIns="12065" rIns="0" bIns="0" rtlCol="0">
            <a:spAutoFit/>
          </a:bodyPr>
          <a:lstStyle/>
          <a:p>
            <a:r>
              <a:rPr lang="en-IN" sz="2000" b="1" spc="90" dirty="0" smtClean="0">
                <a:latin typeface="Footlight MT Light" panose="0204060206030A020304" pitchFamily="18" charset="0"/>
              </a:rPr>
              <a:t>3</a:t>
            </a:r>
            <a:r>
              <a:rPr lang="en-IN" sz="2000" b="1" spc="90" dirty="0" smtClean="0">
                <a:latin typeface="Footlight MT Light" panose="0204060206030A020304" pitchFamily="18" charset="0"/>
              </a:rPr>
              <a:t>. </a:t>
            </a:r>
            <a:r>
              <a:rPr lang="en-US" sz="2000" b="1" dirty="0" smtClean="0">
                <a:latin typeface="Footlight MT Light" panose="0204060206030A020304" pitchFamily="18" charset="0"/>
              </a:rPr>
              <a:t>Training and Validation split</a:t>
            </a:r>
            <a:endParaRPr lang="en-US" sz="2000" dirty="0">
              <a:latin typeface="Footlight MT Light" panose="0204060206030A020304" pitchFamily="18" charset="0"/>
            </a:endParaRPr>
          </a:p>
          <a:p>
            <a:r>
              <a:rPr lang="en-US" sz="2000" dirty="0">
                <a:latin typeface="Footlight MT Light" panose="0204060206030A020304" pitchFamily="18" charset="0"/>
              </a:rPr>
              <a:t>We will then split the images into training and validation set in order to measure the performance at every epoch. </a:t>
            </a:r>
            <a:endParaRPr lang="en-US" sz="2000" dirty="0" smtClean="0">
              <a:latin typeface="Footlight MT Light" panose="0204060206030A020304" pitchFamily="18" charset="0"/>
            </a:endParaRPr>
          </a:p>
          <a:p>
            <a:endParaRPr lang="en-US" sz="2000" dirty="0" smtClean="0">
              <a:latin typeface="Footlight MT Light" panose="0204060206030A020304" pitchFamily="18" charset="0"/>
            </a:endParaRPr>
          </a:p>
          <a:p>
            <a:r>
              <a:rPr lang="en-US" sz="2000" dirty="0" smtClean="0">
                <a:latin typeface="Footlight MT Light" panose="0204060206030A020304" pitchFamily="18" charset="0"/>
              </a:rPr>
              <a:t>We </a:t>
            </a:r>
            <a:r>
              <a:rPr lang="en-US" sz="2000" dirty="0">
                <a:latin typeface="Footlight MT Light" panose="0204060206030A020304" pitchFamily="18" charset="0"/>
              </a:rPr>
              <a:t>split the data using the 80–20 rule which means using 80% of the data for training while the rest for testing the model on unseen images.</a:t>
            </a:r>
            <a:endParaRPr lang="en-US" sz="2000" dirty="0" smtClean="0">
              <a:latin typeface="Footlight MT Light" panose="0204060206030A020304" pitchFamily="18" charset="0"/>
            </a:endParaRPr>
          </a:p>
          <a:p>
            <a:endParaRPr lang="en-IN" sz="2000" dirty="0">
              <a:latin typeface="Footlight MT Light" panose="0204060206030A020304" pitchFamily="18" charset="0"/>
            </a:endParaRPr>
          </a:p>
          <a:p>
            <a:endParaRPr lang="en-IN" sz="2000" dirty="0" smtClean="0">
              <a:latin typeface="Footlight MT Light" panose="0204060206030A020304" pitchFamily="18" charset="0"/>
            </a:endParaRPr>
          </a:p>
          <a:p>
            <a:endParaRPr lang="en-IN" sz="2000" dirty="0">
              <a:latin typeface="Footlight MT Light" panose="0204060206030A020304" pitchFamily="18" charset="0"/>
            </a:endParaRPr>
          </a:p>
          <a:p>
            <a:endParaRPr lang="en-IN" sz="2000" dirty="0" smtClean="0">
              <a:latin typeface="Footlight MT Light" panose="0204060206030A020304" pitchFamily="18" charset="0"/>
            </a:endParaRPr>
          </a:p>
          <a:p>
            <a:endParaRPr lang="en-IN" sz="2000" dirty="0">
              <a:latin typeface="Footlight MT Light" panose="0204060206030A020304" pitchFamily="18" charset="0"/>
            </a:endParaRPr>
          </a:p>
          <a:p>
            <a:endParaRPr lang="en-IN" sz="2000" dirty="0" smtClean="0">
              <a:latin typeface="Footlight MT Light" panose="0204060206030A020304" pitchFamily="18" charset="0"/>
            </a:endParaRPr>
          </a:p>
          <a:p>
            <a:endParaRPr lang="en-IN" sz="2000" dirty="0">
              <a:latin typeface="Footlight MT Light" panose="0204060206030A020304" pitchFamily="18" charset="0"/>
            </a:endParaRPr>
          </a:p>
          <a:p>
            <a:endParaRPr lang="en-IN" sz="2000" dirty="0" smtClean="0">
              <a:latin typeface="Footlight MT Light" panose="0204060206030A020304" pitchFamily="18" charset="0"/>
            </a:endParaRPr>
          </a:p>
          <a:p>
            <a:pPr algn="ctr"/>
            <a:endParaRPr lang="en-IN" sz="2000" dirty="0">
              <a:latin typeface="Footlight MT Light" panose="0204060206030A020304" pitchFamily="18" charset="0"/>
            </a:endParaRPr>
          </a:p>
          <a:p>
            <a:pPr algn="ctr"/>
            <a:r>
              <a:rPr lang="en-US" sz="2000" dirty="0">
                <a:latin typeface="Footlight MT Light" panose="0204060206030A020304" pitchFamily="18" charset="0"/>
              </a:rPr>
              <a:t>Steering Angle Distributions</a:t>
            </a:r>
            <a:endParaRPr lang="en-IN" sz="2000" dirty="0" smtClean="0">
              <a:latin typeface="Footlight MT Light" panose="0204060206030A020304" pitchFamily="18" charset="0"/>
            </a:endParaRPr>
          </a:p>
          <a:p>
            <a:endParaRPr lang="en-IN" sz="2000" dirty="0">
              <a:latin typeface="Footlight MT Light" panose="0204060206030A020304" pitchFamily="18" charset="0"/>
            </a:endParaRPr>
          </a:p>
          <a:p>
            <a:endParaRPr lang="en-IN" sz="2000" dirty="0" smtClean="0">
              <a:latin typeface="Footlight MT Light" panose="0204060206030A020304" pitchFamily="18" charset="0"/>
            </a:endParaRPr>
          </a:p>
          <a:p>
            <a:endParaRPr lang="en-IN" sz="2000" dirty="0">
              <a:latin typeface="Footlight MT Light" panose="0204060206030A020304" pitchFamily="18" charset="0"/>
            </a:endParaRPr>
          </a:p>
          <a:p>
            <a:endParaRPr lang="en-IN" sz="2000" dirty="0" smtClean="0">
              <a:latin typeface="Footlight MT Light" panose="0204060206030A020304" pitchFamily="18" charset="0"/>
            </a:endParaRPr>
          </a:p>
          <a:p>
            <a:endParaRPr lang="en-IN" sz="2000" dirty="0">
              <a:latin typeface="Footlight MT Light" panose="0204060206030A020304" pitchFamily="18" charset="0"/>
            </a:endParaRPr>
          </a:p>
          <a:p>
            <a:endParaRPr lang="en-US" sz="2000" dirty="0" smtClean="0">
              <a:latin typeface="Footlight MT Light" panose="0204060206030A020304" pitchFamily="18" charset="0"/>
            </a:endParaRPr>
          </a:p>
          <a:p>
            <a:endParaRPr lang="en-US" sz="2000" dirty="0">
              <a:latin typeface="Footlight MT Light" panose="0204060206030A020304" pitchFamily="18" charset="0"/>
            </a:endParaRPr>
          </a:p>
          <a:p>
            <a:endParaRPr lang="en-IN" sz="20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pic>
        <p:nvPicPr>
          <p:cNvPr id="29" name="Picture 28" descr="Image for post"/>
          <p:cNvPicPr/>
          <p:nvPr/>
        </p:nvPicPr>
        <p:blipFill>
          <a:blip r:embed="rId3">
            <a:extLst>
              <a:ext uri="{28A0092B-C50C-407E-A947-70E740481C1C}">
                <a14:useLocalDpi xmlns:a14="http://schemas.microsoft.com/office/drawing/2010/main" val="0"/>
              </a:ext>
            </a:extLst>
          </a:blip>
          <a:srcRect/>
          <a:stretch>
            <a:fillRect/>
          </a:stretch>
        </p:blipFill>
        <p:spPr bwMode="auto">
          <a:xfrm>
            <a:off x="2801945" y="3118816"/>
            <a:ext cx="6608810" cy="2353461"/>
          </a:xfrm>
          <a:prstGeom prst="rect">
            <a:avLst/>
          </a:prstGeom>
          <a:noFill/>
          <a:ln>
            <a:noFill/>
          </a:ln>
        </p:spPr>
      </p:pic>
    </p:spTree>
    <p:extLst>
      <p:ext uri="{BB962C8B-B14F-4D97-AF65-F5344CB8AC3E}">
        <p14:creationId xmlns:p14="http://schemas.microsoft.com/office/powerpoint/2010/main" val="493848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449482" y="39192"/>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PLAN/MODULES</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922831" y="631924"/>
            <a:ext cx="6816254" cy="5228996"/>
          </a:xfrm>
          <a:prstGeom prst="rect">
            <a:avLst/>
          </a:prstGeom>
        </p:spPr>
        <p:txBody>
          <a:bodyPr vert="horz" wrap="square" lIns="0" tIns="12065" rIns="0" bIns="0" rtlCol="0">
            <a:spAutoFit/>
          </a:bodyPr>
          <a:lstStyle/>
          <a:p>
            <a:r>
              <a:rPr lang="en-IN" sz="2000" b="1" spc="90" dirty="0" smtClean="0">
                <a:latin typeface="Footlight MT Light" panose="0204060206030A020304" pitchFamily="18" charset="0"/>
              </a:rPr>
              <a:t>4</a:t>
            </a:r>
            <a:r>
              <a:rPr lang="en-IN" sz="2000" b="1" spc="90" dirty="0" smtClean="0">
                <a:latin typeface="Footlight MT Light" panose="0204060206030A020304" pitchFamily="18" charset="0"/>
              </a:rPr>
              <a:t>. </a:t>
            </a:r>
            <a:r>
              <a:rPr lang="en-US" sz="2000" b="1" dirty="0">
                <a:latin typeface="Footlight MT Light" panose="0204060206030A020304" pitchFamily="18" charset="0"/>
              </a:rPr>
              <a:t>Model Training (Image Augmentation) </a:t>
            </a:r>
            <a:endParaRPr lang="en-US" sz="2000" dirty="0">
              <a:latin typeface="Footlight MT Light" panose="0204060206030A020304" pitchFamily="18" charset="0"/>
            </a:endParaRPr>
          </a:p>
          <a:p>
            <a:r>
              <a:rPr lang="en-US" sz="2000" dirty="0">
                <a:latin typeface="Footlight MT Light" panose="0204060206030A020304" pitchFamily="18" charset="0"/>
              </a:rPr>
              <a:t>For training, we use the following augmentation technique along with Python generator to generate unlimited number of images:</a:t>
            </a:r>
          </a:p>
          <a:p>
            <a:pPr marL="342900" lvl="0" indent="-342900">
              <a:buFont typeface="Arial" panose="020B0604020202020204" pitchFamily="34" charset="0"/>
              <a:buChar char="•"/>
            </a:pPr>
            <a:r>
              <a:rPr lang="en-US" sz="2000" dirty="0">
                <a:latin typeface="Footlight MT Light" panose="0204060206030A020304" pitchFamily="18" charset="0"/>
              </a:rPr>
              <a:t>Randomly choose right, left or center images. </a:t>
            </a:r>
            <a:endParaRPr lang="en-US" sz="2000" dirty="0" smtClean="0">
              <a:latin typeface="Footlight MT Light" panose="0204060206030A020304" pitchFamily="18" charset="0"/>
            </a:endParaRPr>
          </a:p>
          <a:p>
            <a:pPr marL="342900" lvl="0" indent="-342900">
              <a:buFont typeface="Arial" panose="020B0604020202020204" pitchFamily="34" charset="0"/>
              <a:buChar char="•"/>
            </a:pPr>
            <a:r>
              <a:rPr lang="en-US" sz="2000" dirty="0" smtClean="0">
                <a:latin typeface="Footlight MT Light" panose="0204060206030A020304" pitchFamily="18" charset="0"/>
              </a:rPr>
              <a:t>For </a:t>
            </a:r>
            <a:r>
              <a:rPr lang="en-US" sz="2000" dirty="0">
                <a:latin typeface="Footlight MT Light" panose="0204060206030A020304" pitchFamily="18" charset="0"/>
              </a:rPr>
              <a:t>left image, steering angle is adjusted by +0.2 </a:t>
            </a:r>
          </a:p>
          <a:p>
            <a:pPr marL="342900" lvl="0" indent="-342900">
              <a:buFont typeface="Arial" panose="020B0604020202020204" pitchFamily="34" charset="0"/>
              <a:buChar char="•"/>
            </a:pPr>
            <a:r>
              <a:rPr lang="en-US" sz="2000" dirty="0">
                <a:latin typeface="Footlight MT Light" panose="0204060206030A020304" pitchFamily="18" charset="0"/>
              </a:rPr>
              <a:t>For right image, steering angle is adjusted by -0.2 </a:t>
            </a:r>
          </a:p>
          <a:p>
            <a:pPr marL="342900" lvl="0" indent="-342900">
              <a:buFont typeface="Arial" panose="020B0604020202020204" pitchFamily="34" charset="0"/>
              <a:buChar char="•"/>
            </a:pPr>
            <a:r>
              <a:rPr lang="en-US" sz="2000" dirty="0">
                <a:latin typeface="Footlight MT Light" panose="0204060206030A020304" pitchFamily="18" charset="0"/>
              </a:rPr>
              <a:t>Randomly flip image left/right </a:t>
            </a:r>
          </a:p>
          <a:p>
            <a:pPr marL="342900" lvl="0" indent="-342900">
              <a:buFont typeface="Arial" panose="020B0604020202020204" pitchFamily="34" charset="0"/>
              <a:buChar char="•"/>
            </a:pPr>
            <a:r>
              <a:rPr lang="en-US" sz="2000" dirty="0">
                <a:latin typeface="Footlight MT Light" panose="0204060206030A020304" pitchFamily="18" charset="0"/>
              </a:rPr>
              <a:t>Randomly translate image horizontally with steering angle adjustment (0.002 per pixel shift) </a:t>
            </a:r>
          </a:p>
          <a:p>
            <a:pPr marL="342900" lvl="0" indent="-342900">
              <a:buFont typeface="Arial" panose="020B0604020202020204" pitchFamily="34" charset="0"/>
              <a:buChar char="•"/>
            </a:pPr>
            <a:r>
              <a:rPr lang="en-US" sz="2000" dirty="0">
                <a:latin typeface="Footlight MT Light" panose="0204060206030A020304" pitchFamily="18" charset="0"/>
              </a:rPr>
              <a:t>Randomly translate image vertically </a:t>
            </a:r>
          </a:p>
          <a:p>
            <a:pPr marL="342900" lvl="0" indent="-342900">
              <a:buFont typeface="Arial" panose="020B0604020202020204" pitchFamily="34" charset="0"/>
              <a:buChar char="•"/>
            </a:pPr>
            <a:r>
              <a:rPr lang="en-US" sz="2000" dirty="0">
                <a:latin typeface="Footlight MT Light" panose="0204060206030A020304" pitchFamily="18" charset="0"/>
              </a:rPr>
              <a:t>Randomly added shadows</a:t>
            </a:r>
          </a:p>
          <a:p>
            <a:pPr marL="342900" lvl="0" indent="-342900">
              <a:buFont typeface="Arial" panose="020B0604020202020204" pitchFamily="34" charset="0"/>
              <a:buChar char="•"/>
            </a:pPr>
            <a:r>
              <a:rPr lang="en-US" sz="2000" dirty="0">
                <a:latin typeface="Footlight MT Light" panose="0204060206030A020304" pitchFamily="18" charset="0"/>
              </a:rPr>
              <a:t>Randomly altering image brightness (lighter or darker) </a:t>
            </a:r>
          </a:p>
          <a:p>
            <a:r>
              <a:rPr lang="en-US" sz="2000" dirty="0">
                <a:latin typeface="Footlight MT Light" panose="0204060206030A020304" pitchFamily="18" charset="0"/>
              </a:rPr>
              <a:t> </a:t>
            </a:r>
          </a:p>
          <a:p>
            <a:r>
              <a:rPr lang="en-US" sz="2000" dirty="0">
                <a:latin typeface="Footlight MT Light" panose="0204060206030A020304" pitchFamily="18" charset="0"/>
              </a:rPr>
              <a:t>Using the left/right images is useful to train the recovery driving scenario. The horizontal translation is useful for difficult curve handling (i.e. the one after the bridge). </a:t>
            </a:r>
          </a:p>
          <a:p>
            <a:endParaRPr lang="en-IN" sz="19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Tree>
    <p:extLst>
      <p:ext uri="{BB962C8B-B14F-4D97-AF65-F5344CB8AC3E}">
        <p14:creationId xmlns:p14="http://schemas.microsoft.com/office/powerpoint/2010/main" val="1977683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449482" y="39192"/>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PLAN/MODULES</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922831" y="631924"/>
            <a:ext cx="6816254" cy="6106159"/>
          </a:xfrm>
          <a:prstGeom prst="rect">
            <a:avLst/>
          </a:prstGeom>
        </p:spPr>
        <p:txBody>
          <a:bodyPr vert="horz" wrap="square" lIns="0" tIns="12065" rIns="0" bIns="0" rtlCol="0">
            <a:spAutoFit/>
          </a:bodyPr>
          <a:lstStyle/>
          <a:p>
            <a:r>
              <a:rPr lang="en-US" sz="1800" dirty="0" smtClean="0">
                <a:latin typeface="Footlight MT Light" panose="0204060206030A020304" pitchFamily="18" charset="0"/>
              </a:rPr>
              <a:t>Below </a:t>
            </a:r>
            <a:r>
              <a:rPr lang="en-US" sz="1800" dirty="0">
                <a:latin typeface="Footlight MT Light" panose="0204060206030A020304" pitchFamily="18" charset="0"/>
              </a:rPr>
              <a:t>we show all the Augmenting </a:t>
            </a:r>
            <a:r>
              <a:rPr lang="en-US" sz="1800" dirty="0" smtClean="0">
                <a:latin typeface="Footlight MT Light" panose="0204060206030A020304" pitchFamily="18" charset="0"/>
              </a:rPr>
              <a:t>Images</a:t>
            </a:r>
          </a:p>
          <a:p>
            <a:endParaRPr lang="en-US" sz="1800" dirty="0">
              <a:latin typeface="Footlight MT Light" panose="0204060206030A020304" pitchFamily="18" charset="0"/>
            </a:endParaRPr>
          </a:p>
          <a:p>
            <a:endParaRPr lang="en-IN" sz="1800" b="1" spc="90" dirty="0">
              <a:latin typeface="Footlight MT Light" panose="0204060206030A020304" pitchFamily="18" charset="0"/>
            </a:endParaRPr>
          </a:p>
          <a:p>
            <a:endParaRPr lang="en-IN" sz="1800" b="1" spc="90" dirty="0" smtClean="0">
              <a:latin typeface="Footlight MT Light" panose="0204060206030A020304" pitchFamily="18" charset="0"/>
            </a:endParaRPr>
          </a:p>
          <a:p>
            <a:endParaRPr lang="en-IN" sz="1800" b="1" spc="90" dirty="0">
              <a:latin typeface="Footlight MT Light" panose="0204060206030A020304" pitchFamily="18" charset="0"/>
            </a:endParaRPr>
          </a:p>
          <a:p>
            <a:endParaRPr lang="en-IN" sz="1800" b="1" spc="90" dirty="0" smtClean="0">
              <a:latin typeface="Footlight MT Light" panose="0204060206030A020304" pitchFamily="18" charset="0"/>
            </a:endParaRPr>
          </a:p>
          <a:p>
            <a:endParaRPr lang="en-IN" sz="1800" b="1" spc="90" dirty="0">
              <a:latin typeface="Footlight MT Light" panose="0204060206030A020304" pitchFamily="18" charset="0"/>
            </a:endParaRPr>
          </a:p>
          <a:p>
            <a:endParaRPr lang="en-IN" sz="1800" b="1" spc="90" dirty="0" smtClean="0">
              <a:latin typeface="Footlight MT Light" panose="0204060206030A020304" pitchFamily="18" charset="0"/>
            </a:endParaRPr>
          </a:p>
          <a:p>
            <a:endParaRPr lang="en-IN" sz="1800" b="1" spc="90" dirty="0">
              <a:latin typeface="Footlight MT Light" panose="0204060206030A020304" pitchFamily="18" charset="0"/>
            </a:endParaRPr>
          </a:p>
          <a:p>
            <a:endParaRPr lang="en-IN" sz="1800" b="1" spc="90" dirty="0" smtClean="0">
              <a:latin typeface="Footlight MT Light" panose="0204060206030A020304" pitchFamily="18" charset="0"/>
            </a:endParaRPr>
          </a:p>
          <a:p>
            <a:endParaRPr lang="en-IN" sz="1800" b="1" spc="90" dirty="0">
              <a:latin typeface="Footlight MT Light" panose="0204060206030A020304" pitchFamily="18" charset="0"/>
            </a:endParaRPr>
          </a:p>
          <a:p>
            <a:endParaRPr lang="en-IN" sz="1800" b="1" spc="90" dirty="0" smtClean="0">
              <a:latin typeface="Footlight MT Light" panose="0204060206030A020304" pitchFamily="18" charset="0"/>
            </a:endParaRPr>
          </a:p>
          <a:p>
            <a:endParaRPr lang="en-IN" sz="1800" b="1" spc="90" dirty="0">
              <a:latin typeface="Footlight MT Light" panose="0204060206030A020304" pitchFamily="18" charset="0"/>
            </a:endParaRPr>
          </a:p>
          <a:p>
            <a:endParaRPr lang="en-IN" sz="1800" b="1" spc="90" dirty="0" smtClean="0">
              <a:latin typeface="Footlight MT Light" panose="0204060206030A020304" pitchFamily="18" charset="0"/>
            </a:endParaRPr>
          </a:p>
          <a:p>
            <a:r>
              <a:rPr lang="en-US" sz="1800" dirty="0" smtClean="0">
                <a:latin typeface="Footlight MT Light" panose="0204060206030A020304" pitchFamily="18" charset="0"/>
              </a:rPr>
              <a:t>Below </a:t>
            </a:r>
            <a:r>
              <a:rPr lang="en-US" sz="1800" dirty="0">
                <a:latin typeface="Footlight MT Light" panose="0204060206030A020304" pitchFamily="18" charset="0"/>
              </a:rPr>
              <a:t>is the preprocessed image which is actually used in training to train the car whether if it’s raining or any climatic changes are there.</a:t>
            </a:r>
          </a:p>
          <a:p>
            <a:endParaRPr lang="en-IN" sz="1800" b="1" spc="90" dirty="0" smtClean="0">
              <a:latin typeface="Footlight MT Light" panose="0204060206030A020304" pitchFamily="18" charset="0"/>
            </a:endParaRPr>
          </a:p>
          <a:p>
            <a:endParaRPr lang="en-IN" sz="1800" b="1" spc="90" dirty="0">
              <a:latin typeface="Footlight MT Light" panose="0204060206030A020304" pitchFamily="18" charset="0"/>
            </a:endParaRPr>
          </a:p>
          <a:p>
            <a:endParaRPr lang="en-IN" sz="1800" b="1" spc="90" dirty="0" smtClean="0">
              <a:latin typeface="Footlight MT Light" panose="0204060206030A020304" pitchFamily="18" charset="0"/>
            </a:endParaRPr>
          </a:p>
          <a:p>
            <a:endParaRPr lang="en-IN" sz="1800" b="1" spc="90" dirty="0">
              <a:latin typeface="Footlight MT Light" panose="0204060206030A020304" pitchFamily="18" charset="0"/>
            </a:endParaRPr>
          </a:p>
          <a:p>
            <a:endParaRPr lang="en-IN" sz="1800" b="1" spc="90" dirty="0" smtClean="0">
              <a:latin typeface="Footlight MT Light" panose="0204060206030A020304" pitchFamily="18" charset="0"/>
            </a:endParaRPr>
          </a:p>
          <a:p>
            <a:endParaRPr lang="en-IN" sz="18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pic>
        <p:nvPicPr>
          <p:cNvPr id="33" name="Picture 32"/>
          <p:cNvPicPr/>
          <p:nvPr/>
        </p:nvPicPr>
        <p:blipFill>
          <a:blip r:embed="rId3">
            <a:extLst>
              <a:ext uri="{28A0092B-C50C-407E-A947-70E740481C1C}">
                <a14:useLocalDpi xmlns:a14="http://schemas.microsoft.com/office/drawing/2010/main" val="0"/>
              </a:ext>
            </a:extLst>
          </a:blip>
          <a:srcRect/>
          <a:stretch>
            <a:fillRect/>
          </a:stretch>
        </p:blipFill>
        <p:spPr bwMode="auto">
          <a:xfrm>
            <a:off x="2969391" y="1033267"/>
            <a:ext cx="3004185" cy="1599565"/>
          </a:xfrm>
          <a:prstGeom prst="rect">
            <a:avLst/>
          </a:prstGeom>
          <a:noFill/>
          <a:ln>
            <a:noFill/>
          </a:ln>
        </p:spPr>
      </p:pic>
      <p:pic>
        <p:nvPicPr>
          <p:cNvPr id="34" name="Picture 33"/>
          <p:cNvPicPr/>
          <p:nvPr/>
        </p:nvPicPr>
        <p:blipFill>
          <a:blip r:embed="rId4">
            <a:extLst>
              <a:ext uri="{28A0092B-C50C-407E-A947-70E740481C1C}">
                <a14:useLocalDpi xmlns:a14="http://schemas.microsoft.com/office/drawing/2010/main" val="0"/>
              </a:ext>
            </a:extLst>
          </a:blip>
          <a:srcRect/>
          <a:stretch>
            <a:fillRect/>
          </a:stretch>
        </p:blipFill>
        <p:spPr bwMode="auto">
          <a:xfrm>
            <a:off x="6367026" y="1085028"/>
            <a:ext cx="2913380" cy="1551940"/>
          </a:xfrm>
          <a:prstGeom prst="rect">
            <a:avLst/>
          </a:prstGeom>
          <a:noFill/>
          <a:ln>
            <a:noFill/>
          </a:ln>
        </p:spPr>
      </p:pic>
      <p:pic>
        <p:nvPicPr>
          <p:cNvPr id="35" name="Picture 34"/>
          <p:cNvPicPr/>
          <p:nvPr/>
        </p:nvPicPr>
        <p:blipFill rotWithShape="1">
          <a:blip r:embed="rId5">
            <a:extLst>
              <a:ext uri="{28A0092B-C50C-407E-A947-70E740481C1C}">
                <a14:useLocalDpi xmlns:a14="http://schemas.microsoft.com/office/drawing/2010/main" val="0"/>
              </a:ext>
            </a:extLst>
          </a:blip>
          <a:srcRect l="1" r="2253"/>
          <a:stretch/>
        </p:blipFill>
        <p:spPr bwMode="auto">
          <a:xfrm>
            <a:off x="3098975" y="2760154"/>
            <a:ext cx="2838450" cy="1528445"/>
          </a:xfrm>
          <a:prstGeom prst="rect">
            <a:avLst/>
          </a:prstGeom>
          <a:noFill/>
          <a:ln>
            <a:noFill/>
          </a:ln>
          <a:extLst>
            <a:ext uri="{53640926-AAD7-44D8-BBD7-CCE9431645EC}">
              <a14:shadowObscured xmlns:a14="http://schemas.microsoft.com/office/drawing/2010/main"/>
            </a:ext>
          </a:extLst>
        </p:spPr>
      </p:pic>
      <p:pic>
        <p:nvPicPr>
          <p:cNvPr id="36" name="Picture 35"/>
          <p:cNvPicPr/>
          <p:nvPr/>
        </p:nvPicPr>
        <p:blipFill>
          <a:blip r:embed="rId6">
            <a:extLst>
              <a:ext uri="{28A0092B-C50C-407E-A947-70E740481C1C}">
                <a14:useLocalDpi xmlns:a14="http://schemas.microsoft.com/office/drawing/2010/main" val="0"/>
              </a:ext>
            </a:extLst>
          </a:blip>
          <a:srcRect/>
          <a:stretch>
            <a:fillRect/>
          </a:stretch>
        </p:blipFill>
        <p:spPr bwMode="auto">
          <a:xfrm>
            <a:off x="6391065" y="2775029"/>
            <a:ext cx="2924175" cy="1566545"/>
          </a:xfrm>
          <a:prstGeom prst="rect">
            <a:avLst/>
          </a:prstGeom>
          <a:noFill/>
          <a:ln>
            <a:noFill/>
          </a:ln>
        </p:spPr>
      </p:pic>
      <p:pic>
        <p:nvPicPr>
          <p:cNvPr id="37" name="Picture 36"/>
          <p:cNvPicPr/>
          <p:nvPr/>
        </p:nvPicPr>
        <p:blipFill>
          <a:blip r:embed="rId7">
            <a:extLst>
              <a:ext uri="{28A0092B-C50C-407E-A947-70E740481C1C}">
                <a14:useLocalDpi xmlns:a14="http://schemas.microsoft.com/office/drawing/2010/main" val="0"/>
              </a:ext>
            </a:extLst>
          </a:blip>
          <a:srcRect/>
          <a:stretch>
            <a:fillRect/>
          </a:stretch>
        </p:blipFill>
        <p:spPr bwMode="auto">
          <a:xfrm>
            <a:off x="3196025" y="5086294"/>
            <a:ext cx="5943600" cy="1809750"/>
          </a:xfrm>
          <a:prstGeom prst="rect">
            <a:avLst/>
          </a:prstGeom>
          <a:noFill/>
          <a:ln>
            <a:noFill/>
          </a:ln>
        </p:spPr>
      </p:pic>
    </p:spTree>
    <p:extLst>
      <p:ext uri="{BB962C8B-B14F-4D97-AF65-F5344CB8AC3E}">
        <p14:creationId xmlns:p14="http://schemas.microsoft.com/office/powerpoint/2010/main" val="195008514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449482" y="39192"/>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EXPECTED OUTCOMES</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922831" y="631924"/>
            <a:ext cx="6816254" cy="6460102"/>
          </a:xfrm>
          <a:prstGeom prst="rect">
            <a:avLst/>
          </a:prstGeom>
        </p:spPr>
        <p:txBody>
          <a:bodyPr vert="horz" wrap="square" lIns="0" tIns="12065" rIns="0" bIns="0" rtlCol="0">
            <a:spAutoFit/>
          </a:bodyPr>
          <a:lstStyle/>
          <a:p>
            <a:pPr marL="342900" indent="-342900">
              <a:buFont typeface="Wingdings" panose="05000000000000000000" pitchFamily="2" charset="2"/>
              <a:buChar char="Ø"/>
            </a:pPr>
            <a:r>
              <a:rPr lang="en-US" sz="2000" dirty="0">
                <a:latin typeface="Footlight MT Light" panose="0204060206030A020304" pitchFamily="18" charset="0"/>
              </a:rPr>
              <a:t>Now after we train our model, we are going to evaluate its performance on a completely different ‘testing track’ where the car will be made to run autonomously. </a:t>
            </a:r>
            <a:endParaRPr lang="en-US" sz="2000" dirty="0" smtClean="0">
              <a:latin typeface="Footlight MT Light" panose="0204060206030A020304" pitchFamily="18" charset="0"/>
            </a:endParaRPr>
          </a:p>
          <a:p>
            <a:pPr marL="342900" indent="-342900">
              <a:buFont typeface="Wingdings" panose="05000000000000000000" pitchFamily="2" charset="2"/>
              <a:buChar char="Ø"/>
            </a:pPr>
            <a:r>
              <a:rPr lang="en-US" sz="2000" dirty="0" smtClean="0">
                <a:latin typeface="Footlight MT Light" panose="0204060206030A020304" pitchFamily="18" charset="0"/>
              </a:rPr>
              <a:t>If </a:t>
            </a:r>
            <a:r>
              <a:rPr lang="en-US" sz="2000" dirty="0">
                <a:latin typeface="Footlight MT Light" panose="0204060206030A020304" pitchFamily="18" charset="0"/>
              </a:rPr>
              <a:t>we are able to train the car properly, it will perform very well on our second track and will drive on its own. </a:t>
            </a:r>
            <a:endParaRPr lang="en-US" sz="2000" dirty="0" smtClean="0">
              <a:latin typeface="Footlight MT Light" panose="0204060206030A020304" pitchFamily="18" charset="0"/>
            </a:endParaRPr>
          </a:p>
          <a:p>
            <a:pPr marL="342900" indent="-342900">
              <a:buFont typeface="Wingdings" panose="05000000000000000000" pitchFamily="2" charset="2"/>
              <a:buChar char="Ø"/>
            </a:pPr>
            <a:r>
              <a:rPr lang="en-US" sz="2000" dirty="0" smtClean="0">
                <a:latin typeface="Footlight MT Light" panose="0204060206030A020304" pitchFamily="18" charset="0"/>
              </a:rPr>
              <a:t>The </a:t>
            </a:r>
            <a:r>
              <a:rPr lang="en-US" sz="2000" dirty="0">
                <a:latin typeface="Footlight MT Light" panose="0204060206030A020304" pitchFamily="18" charset="0"/>
              </a:rPr>
              <a:t>Behavioral Cloning Technique is incredibly useful and plays a big role in real-life Self Driving Cars as well. </a:t>
            </a:r>
            <a:endParaRPr lang="en-US" sz="2000" dirty="0" smtClean="0">
              <a:latin typeface="Footlight MT Light" panose="0204060206030A020304" pitchFamily="18" charset="0"/>
            </a:endParaRPr>
          </a:p>
          <a:p>
            <a:pPr marL="342900" indent="-342900">
              <a:buFont typeface="Wingdings" panose="05000000000000000000" pitchFamily="2" charset="2"/>
              <a:buChar char="Ø"/>
            </a:pPr>
            <a:r>
              <a:rPr lang="en-US" sz="2000" dirty="0" smtClean="0">
                <a:latin typeface="Footlight MT Light" panose="0204060206030A020304" pitchFamily="18" charset="0"/>
              </a:rPr>
              <a:t>If </a:t>
            </a:r>
            <a:r>
              <a:rPr lang="en-US" sz="2000" dirty="0">
                <a:latin typeface="Footlight MT Light" panose="0204060206030A020304" pitchFamily="18" charset="0"/>
              </a:rPr>
              <a:t>we have trained </a:t>
            </a:r>
            <a:r>
              <a:rPr lang="en-US" sz="2000" dirty="0" smtClean="0">
                <a:latin typeface="Footlight MT Light" panose="0204060206030A020304" pitchFamily="18" charset="0"/>
              </a:rPr>
              <a:t>our </a:t>
            </a:r>
            <a:r>
              <a:rPr lang="en-US" sz="2000" dirty="0">
                <a:latin typeface="Footlight MT Light" panose="0204060206030A020304" pitchFamily="18" charset="0"/>
              </a:rPr>
              <a:t>model </a:t>
            </a:r>
            <a:r>
              <a:rPr lang="en-US" sz="2000" dirty="0" smtClean="0">
                <a:latin typeface="Footlight MT Light" panose="0204060206030A020304" pitchFamily="18" charset="0"/>
              </a:rPr>
              <a:t>perfectly, by testing it </a:t>
            </a:r>
            <a:r>
              <a:rPr lang="en-US" sz="2000" dirty="0">
                <a:latin typeface="Footlight MT Light" panose="0204060206030A020304" pitchFamily="18" charset="0"/>
              </a:rPr>
              <a:t>in new track (autonomous mode) shown below our car </a:t>
            </a:r>
            <a:r>
              <a:rPr lang="en-US" sz="2000" dirty="0" smtClean="0">
                <a:latin typeface="Footlight MT Light" panose="0204060206030A020304" pitchFamily="18" charset="0"/>
              </a:rPr>
              <a:t>will move </a:t>
            </a:r>
            <a:r>
              <a:rPr lang="en-US" sz="2000" dirty="0">
                <a:latin typeface="Footlight MT Light" panose="0204060206030A020304" pitchFamily="18" charset="0"/>
              </a:rPr>
              <a:t>without hitting the edge of the road. </a:t>
            </a:r>
            <a:r>
              <a:rPr lang="en-US" sz="2000" dirty="0" smtClean="0">
                <a:latin typeface="Footlight MT Light" panose="0204060206030A020304" pitchFamily="18" charset="0"/>
              </a:rPr>
              <a:t>Then we </a:t>
            </a:r>
            <a:r>
              <a:rPr lang="en-US" sz="2000" dirty="0">
                <a:latin typeface="Footlight MT Light" panose="0204060206030A020304" pitchFamily="18" charset="0"/>
              </a:rPr>
              <a:t>come to know that we have trained our model perfectly</a:t>
            </a:r>
            <a:r>
              <a:rPr lang="en-US" sz="2000" dirty="0" smtClean="0">
                <a:latin typeface="Footlight MT Light" panose="0204060206030A020304" pitchFamily="18" charset="0"/>
              </a:rPr>
              <a:t>.</a:t>
            </a:r>
          </a:p>
          <a:p>
            <a:pPr marL="342900" indent="-342900">
              <a:buFont typeface="Wingdings" panose="05000000000000000000" pitchFamily="2" charset="2"/>
              <a:buChar char="Ø"/>
            </a:pPr>
            <a:endParaRPr lang="en-IN" sz="2000" dirty="0">
              <a:latin typeface="Footlight MT Light" panose="0204060206030A020304" pitchFamily="18" charset="0"/>
            </a:endParaRPr>
          </a:p>
          <a:p>
            <a:pPr marL="342900" indent="-342900">
              <a:buFont typeface="Wingdings" panose="05000000000000000000" pitchFamily="2" charset="2"/>
              <a:buChar char="Ø"/>
            </a:pPr>
            <a:endParaRPr lang="en-IN" sz="2000" dirty="0" smtClean="0">
              <a:latin typeface="Footlight MT Light" panose="0204060206030A020304" pitchFamily="18" charset="0"/>
            </a:endParaRPr>
          </a:p>
          <a:p>
            <a:pPr marL="342900" indent="-342900">
              <a:buFont typeface="Wingdings" panose="05000000000000000000" pitchFamily="2" charset="2"/>
              <a:buChar char="Ø"/>
            </a:pPr>
            <a:endParaRPr lang="en-IN" sz="2000" dirty="0">
              <a:latin typeface="Footlight MT Light" panose="0204060206030A020304" pitchFamily="18" charset="0"/>
            </a:endParaRPr>
          </a:p>
          <a:p>
            <a:pPr marL="342900" indent="-342900">
              <a:buFont typeface="Wingdings" panose="05000000000000000000" pitchFamily="2" charset="2"/>
              <a:buChar char="Ø"/>
            </a:pPr>
            <a:endParaRPr lang="en-IN" sz="2000" dirty="0" smtClean="0">
              <a:latin typeface="Footlight MT Light" panose="0204060206030A020304" pitchFamily="18" charset="0"/>
            </a:endParaRPr>
          </a:p>
          <a:p>
            <a:pPr marL="342900" indent="-342900">
              <a:buFont typeface="Wingdings" panose="05000000000000000000" pitchFamily="2" charset="2"/>
              <a:buChar char="Ø"/>
            </a:pPr>
            <a:endParaRPr lang="en-IN" sz="2000" dirty="0">
              <a:latin typeface="Footlight MT Light" panose="0204060206030A020304" pitchFamily="18" charset="0"/>
            </a:endParaRPr>
          </a:p>
          <a:p>
            <a:pPr marL="342900" indent="-342900">
              <a:buFont typeface="Wingdings" panose="05000000000000000000" pitchFamily="2" charset="2"/>
              <a:buChar char="Ø"/>
            </a:pPr>
            <a:endParaRPr lang="en-IN" sz="2000" dirty="0" smtClean="0">
              <a:latin typeface="Footlight MT Light" panose="0204060206030A020304" pitchFamily="18" charset="0"/>
            </a:endParaRPr>
          </a:p>
          <a:p>
            <a:pPr marL="342900" indent="-342900">
              <a:buFont typeface="Wingdings" panose="05000000000000000000" pitchFamily="2" charset="2"/>
              <a:buChar char="Ø"/>
            </a:pPr>
            <a:endParaRPr lang="en-IN" sz="2000" dirty="0">
              <a:latin typeface="Footlight MT Light" panose="0204060206030A020304" pitchFamily="18" charset="0"/>
            </a:endParaRPr>
          </a:p>
          <a:p>
            <a:pPr marL="342900" indent="-342900">
              <a:buFont typeface="Wingdings" panose="05000000000000000000" pitchFamily="2" charset="2"/>
              <a:buChar char="Ø"/>
            </a:pPr>
            <a:endParaRPr lang="en-IN" sz="2000" dirty="0" smtClean="0">
              <a:latin typeface="Footlight MT Light" panose="0204060206030A020304" pitchFamily="18" charset="0"/>
            </a:endParaRPr>
          </a:p>
          <a:p>
            <a:pPr marL="342900" indent="-342900">
              <a:buFont typeface="Wingdings" panose="05000000000000000000" pitchFamily="2" charset="2"/>
              <a:buChar char="Ø"/>
            </a:pPr>
            <a:endParaRPr lang="en-US" sz="2000" dirty="0">
              <a:latin typeface="Footlight MT Light" panose="0204060206030A020304" pitchFamily="18" charset="0"/>
            </a:endParaRPr>
          </a:p>
          <a:p>
            <a:endParaRPr lang="en-IN" sz="19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pic>
        <p:nvPicPr>
          <p:cNvPr id="29" name="Picture 28" descr="Image for post"/>
          <p:cNvPicPr/>
          <p:nvPr/>
        </p:nvPicPr>
        <p:blipFill>
          <a:blip r:embed="rId3">
            <a:extLst>
              <a:ext uri="{28A0092B-C50C-407E-A947-70E740481C1C}">
                <a14:useLocalDpi xmlns:a14="http://schemas.microsoft.com/office/drawing/2010/main" val="0"/>
              </a:ext>
            </a:extLst>
          </a:blip>
          <a:srcRect/>
          <a:stretch>
            <a:fillRect/>
          </a:stretch>
        </p:blipFill>
        <p:spPr bwMode="auto">
          <a:xfrm>
            <a:off x="4114800" y="4419600"/>
            <a:ext cx="4038599" cy="2204242"/>
          </a:xfrm>
          <a:prstGeom prst="rect">
            <a:avLst/>
          </a:prstGeom>
          <a:noFill/>
          <a:ln>
            <a:noFill/>
          </a:ln>
        </p:spPr>
      </p:pic>
    </p:spTree>
    <p:extLst>
      <p:ext uri="{BB962C8B-B14F-4D97-AF65-F5344CB8AC3E}">
        <p14:creationId xmlns:p14="http://schemas.microsoft.com/office/powerpoint/2010/main" val="211575524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571791" y="119685"/>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IMPACT TO </a:t>
            </a:r>
            <a:r>
              <a:rPr lang="en-IN" sz="4000" b="1" dirty="0" smtClean="0">
                <a:solidFill>
                  <a:schemeClr val="accent5"/>
                </a:solidFill>
                <a:latin typeface="Footlight MT Light" panose="0204060206030A020304" pitchFamily="18" charset="0"/>
              </a:rPr>
              <a:t>SOCIETY</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890526" y="738196"/>
            <a:ext cx="6816254" cy="6798656"/>
          </a:xfrm>
          <a:prstGeom prst="rect">
            <a:avLst/>
          </a:prstGeom>
        </p:spPr>
        <p:txBody>
          <a:bodyPr vert="horz" wrap="square" lIns="0" tIns="12065" rIns="0" bIns="0" rtlCol="0">
            <a:spAutoFit/>
          </a:bodyPr>
          <a:lstStyle/>
          <a:p>
            <a:pPr algn="just"/>
            <a:r>
              <a:rPr lang="en-IN" sz="2100" b="1" spc="90" dirty="0" smtClean="0">
                <a:latin typeface="Footlight MT Light" panose="0204060206030A020304" pitchFamily="18" charset="0"/>
              </a:rPr>
              <a:t>1. Road Safety</a:t>
            </a:r>
          </a:p>
          <a:p>
            <a:pPr algn="just"/>
            <a:r>
              <a:rPr lang="en-US" sz="2100" dirty="0" smtClean="0">
                <a:latin typeface="Footlight MT Light" panose="0204060206030A020304" pitchFamily="18" charset="0"/>
              </a:rPr>
              <a:t>With </a:t>
            </a:r>
            <a:r>
              <a:rPr lang="en-US" sz="2100" dirty="0">
                <a:latin typeface="Footlight MT Light" panose="0204060206030A020304" pitchFamily="18" charset="0"/>
              </a:rPr>
              <a:t>human errors being the cause for around 90% of traffic accidents, delegating the vehicle </a:t>
            </a:r>
            <a:r>
              <a:rPr lang="en-US" sz="2100" dirty="0" smtClean="0">
                <a:latin typeface="Footlight MT Light" panose="0204060206030A020304" pitchFamily="18" charset="0"/>
              </a:rPr>
              <a:t>operation responsibilities </a:t>
            </a:r>
            <a:r>
              <a:rPr lang="en-US" sz="2100" dirty="0">
                <a:latin typeface="Footlight MT Light" panose="0204060206030A020304" pitchFamily="18" charset="0"/>
              </a:rPr>
              <a:t>to a machine can reduce the accidents and thus increase road </a:t>
            </a:r>
            <a:r>
              <a:rPr lang="en-US" sz="2100" dirty="0" smtClean="0">
                <a:latin typeface="Footlight MT Light" panose="0204060206030A020304" pitchFamily="18" charset="0"/>
              </a:rPr>
              <a:t>safety.</a:t>
            </a:r>
          </a:p>
          <a:p>
            <a:pPr algn="just"/>
            <a:endParaRPr lang="en-US" sz="2100" dirty="0" smtClean="0">
              <a:latin typeface="Footlight MT Light" panose="0204060206030A020304" pitchFamily="18" charset="0"/>
            </a:endParaRPr>
          </a:p>
          <a:p>
            <a:pPr lvl="0"/>
            <a:r>
              <a:rPr lang="en-IN" sz="2100" b="1" spc="90" dirty="0" smtClean="0">
                <a:latin typeface="Footlight MT Light" panose="0204060206030A020304" pitchFamily="18" charset="0"/>
              </a:rPr>
              <a:t>2. </a:t>
            </a:r>
            <a:r>
              <a:rPr lang="en-US" sz="2100" b="1" dirty="0">
                <a:latin typeface="Footlight MT Light" panose="0204060206030A020304" pitchFamily="18" charset="0"/>
              </a:rPr>
              <a:t>Reduced emissions</a:t>
            </a:r>
            <a:endParaRPr lang="en-US" sz="2100" dirty="0">
              <a:latin typeface="Footlight MT Light" panose="0204060206030A020304" pitchFamily="18" charset="0"/>
            </a:endParaRPr>
          </a:p>
          <a:p>
            <a:r>
              <a:rPr lang="en-US" sz="2100" dirty="0" smtClean="0">
                <a:latin typeface="Footlight MT Light" panose="0204060206030A020304" pitchFamily="18" charset="0"/>
              </a:rPr>
              <a:t>Autonomous </a:t>
            </a:r>
            <a:r>
              <a:rPr lang="en-US" sz="2100" dirty="0">
                <a:latin typeface="Footlight MT Light" panose="0204060206030A020304" pitchFamily="18" charset="0"/>
              </a:rPr>
              <a:t>capabilities such as consistent driving speeds and keeping a measured distance between vehicles can reduce unnecessary braking and re-acceleration. They further reduce pollution by eliminating or lessening the use of fuel</a:t>
            </a:r>
            <a:r>
              <a:rPr lang="en-US" sz="2100" dirty="0" smtClean="0">
                <a:latin typeface="Footlight MT Light" panose="0204060206030A020304" pitchFamily="18" charset="0"/>
              </a:rPr>
              <a:t>.</a:t>
            </a:r>
          </a:p>
          <a:p>
            <a:endParaRPr lang="en-IN" sz="2100" dirty="0">
              <a:latin typeface="Footlight MT Light" panose="0204060206030A020304" pitchFamily="18" charset="0"/>
            </a:endParaRPr>
          </a:p>
          <a:p>
            <a:pPr lvl="0"/>
            <a:r>
              <a:rPr lang="en-IN" sz="2100" b="1" dirty="0" smtClean="0">
                <a:latin typeface="Footlight MT Light" panose="0204060206030A020304" pitchFamily="18" charset="0"/>
              </a:rPr>
              <a:t>3. </a:t>
            </a:r>
            <a:r>
              <a:rPr lang="en-US" sz="2100" b="1" dirty="0">
                <a:latin typeface="Footlight MT Light" panose="0204060206030A020304" pitchFamily="18" charset="0"/>
              </a:rPr>
              <a:t>Eases Traffic Congestion</a:t>
            </a:r>
            <a:endParaRPr lang="en-US" sz="2100" dirty="0">
              <a:latin typeface="Footlight MT Light" panose="0204060206030A020304" pitchFamily="18" charset="0"/>
            </a:endParaRPr>
          </a:p>
          <a:p>
            <a:r>
              <a:rPr lang="en-US" sz="2100" dirty="0">
                <a:latin typeface="Footlight MT Light" panose="0204060206030A020304" pitchFamily="18" charset="0"/>
              </a:rPr>
              <a:t>Because self-driving cars are rarely involved in accidents, their potential </a:t>
            </a:r>
            <a:r>
              <a:rPr lang="en-US" sz="2100" dirty="0" smtClean="0">
                <a:latin typeface="Footlight MT Light" panose="0204060206030A020304" pitchFamily="18" charset="0"/>
              </a:rPr>
              <a:t>to</a:t>
            </a:r>
            <a:r>
              <a:rPr lang="en-US" sz="2100" dirty="0">
                <a:latin typeface="Footlight MT Light" panose="0204060206030A020304" pitchFamily="18" charset="0"/>
              </a:rPr>
              <a:t> </a:t>
            </a:r>
            <a:r>
              <a:rPr lang="en-US" sz="2100" dirty="0" smtClean="0">
                <a:latin typeface="Footlight MT Light" panose="0204060206030A020304" pitchFamily="18" charset="0"/>
              </a:rPr>
              <a:t>ease congestion</a:t>
            </a:r>
            <a:r>
              <a:rPr lang="en-US" sz="2100" dirty="0">
                <a:latin typeface="Footlight MT Light" panose="0204060206030A020304" pitchFamily="18" charset="0"/>
              </a:rPr>
              <a:t> is high. Not only that, because self-driving cars can communicate with each other, they would also eliminate the need for traffic signals. By driving at a slower rate but with fewer stops, better-coordinated traffic would lead to less congestion.</a:t>
            </a:r>
          </a:p>
          <a:p>
            <a:endParaRPr lang="en-US" sz="2100" dirty="0">
              <a:latin typeface="Footlight MT Light" panose="0204060206030A020304" pitchFamily="18" charset="0"/>
            </a:endParaRPr>
          </a:p>
          <a:p>
            <a:pPr algn="just"/>
            <a:endParaRPr lang="en-IN" sz="21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Tree>
    <p:extLst>
      <p:ext uri="{BB962C8B-B14F-4D97-AF65-F5344CB8AC3E}">
        <p14:creationId xmlns:p14="http://schemas.microsoft.com/office/powerpoint/2010/main" val="19908293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accent2"/>
        </a:solidFill>
        <a:effectLst/>
      </p:bgPr>
    </p:bg>
    <p:spTree>
      <p:nvGrpSpPr>
        <p:cNvPr id="1" name=""/>
        <p:cNvGrpSpPr/>
        <p:nvPr/>
      </p:nvGrpSpPr>
      <p:grpSpPr>
        <a:xfrm>
          <a:off x="0" y="0"/>
          <a:ext cx="0" cy="0"/>
          <a:chOff x="0" y="0"/>
          <a:chExt cx="0" cy="0"/>
        </a:xfrm>
      </p:grpSpPr>
      <p:sp>
        <p:nvSpPr>
          <p:cNvPr id="2" name="object 2"/>
          <p:cNvSpPr txBox="1"/>
          <p:nvPr/>
        </p:nvSpPr>
        <p:spPr>
          <a:xfrm>
            <a:off x="4493779" y="2198759"/>
            <a:ext cx="4504581" cy="2487219"/>
          </a:xfrm>
          <a:prstGeom prst="rect">
            <a:avLst/>
          </a:prstGeom>
        </p:spPr>
        <p:txBody>
          <a:bodyPr vert="horz" wrap="square" lIns="0" tIns="253365" rIns="0" bIns="0" rtlCol="0">
            <a:spAutoFit/>
          </a:bodyPr>
          <a:lstStyle/>
          <a:p>
            <a:pPr marL="12700" marR="5080" algn="ctr">
              <a:lnSpc>
                <a:spcPts val="8700"/>
              </a:lnSpc>
              <a:spcBef>
                <a:spcPts val="1995"/>
              </a:spcBef>
            </a:pPr>
            <a:r>
              <a:rPr lang="en-US" sz="8850" b="1" spc="590" dirty="0" smtClean="0">
                <a:solidFill>
                  <a:srgbClr val="4BB8B4"/>
                </a:solidFill>
                <a:latin typeface="Footlight MT Light" panose="0204060206030A020304" pitchFamily="18" charset="0"/>
                <a:cs typeface="Verdana"/>
              </a:rPr>
              <a:t>T</a:t>
            </a:r>
            <a:r>
              <a:rPr lang="en-US" sz="8850" b="1" spc="655" dirty="0" smtClean="0">
                <a:solidFill>
                  <a:srgbClr val="4BB8B4"/>
                </a:solidFill>
                <a:latin typeface="Footlight MT Light" panose="0204060206030A020304" pitchFamily="18" charset="0"/>
                <a:cs typeface="Verdana"/>
              </a:rPr>
              <a:t>H</a:t>
            </a:r>
            <a:r>
              <a:rPr lang="en-US" sz="8850" b="1" spc="240" dirty="0" smtClean="0">
                <a:solidFill>
                  <a:srgbClr val="4BB8B4"/>
                </a:solidFill>
                <a:latin typeface="Footlight MT Light" panose="0204060206030A020304" pitchFamily="18" charset="0"/>
                <a:cs typeface="Verdana"/>
              </a:rPr>
              <a:t>A</a:t>
            </a:r>
            <a:r>
              <a:rPr lang="en-US" sz="8850" b="1" spc="615" dirty="0" smtClean="0">
                <a:solidFill>
                  <a:srgbClr val="4BB8B4"/>
                </a:solidFill>
                <a:latin typeface="Footlight MT Light" panose="0204060206030A020304" pitchFamily="18" charset="0"/>
                <a:cs typeface="Verdana"/>
              </a:rPr>
              <a:t>N</a:t>
            </a:r>
            <a:r>
              <a:rPr lang="en-US" sz="8850" b="1" spc="300" dirty="0" smtClean="0">
                <a:solidFill>
                  <a:srgbClr val="4BB8B4"/>
                </a:solidFill>
                <a:latin typeface="Footlight MT Light" panose="0204060206030A020304" pitchFamily="18" charset="0"/>
                <a:cs typeface="Verdana"/>
              </a:rPr>
              <a:t>K  </a:t>
            </a:r>
            <a:r>
              <a:rPr lang="en-US" sz="8850" b="1" spc="345" dirty="0" smtClean="0">
                <a:solidFill>
                  <a:srgbClr val="4BB8B4"/>
                </a:solidFill>
                <a:latin typeface="Footlight MT Light" panose="0204060206030A020304" pitchFamily="18" charset="0"/>
                <a:cs typeface="Verdana"/>
              </a:rPr>
              <a:t>YOU</a:t>
            </a:r>
            <a:endParaRPr lang="en-US" sz="6600" b="1" dirty="0">
              <a:latin typeface="Footlight MT Light" panose="0204060206030A020304" pitchFamily="18" charset="0"/>
              <a:cs typeface="Lucida Sans"/>
            </a:endParaRPr>
          </a:p>
        </p:txBody>
      </p:sp>
      <p:sp>
        <p:nvSpPr>
          <p:cNvPr id="4" name="object 4"/>
          <p:cNvSpPr/>
          <p:nvPr/>
        </p:nvSpPr>
        <p:spPr>
          <a:xfrm>
            <a:off x="5521" y="5857666"/>
            <a:ext cx="2223770" cy="267335"/>
          </a:xfrm>
          <a:custGeom>
            <a:avLst/>
            <a:gdLst/>
            <a:ahLst/>
            <a:cxnLst/>
            <a:rect l="l" t="t" r="r" b="b"/>
            <a:pathLst>
              <a:path w="2223770" h="267335">
                <a:moveTo>
                  <a:pt x="0" y="267239"/>
                </a:moveTo>
                <a:lnTo>
                  <a:pt x="2223329" y="267239"/>
                </a:lnTo>
                <a:lnTo>
                  <a:pt x="2223329" y="0"/>
                </a:lnTo>
                <a:lnTo>
                  <a:pt x="0" y="0"/>
                </a:lnTo>
                <a:lnTo>
                  <a:pt x="0" y="267239"/>
                </a:lnTo>
                <a:close/>
              </a:path>
            </a:pathLst>
          </a:custGeom>
          <a:solidFill>
            <a:srgbClr val="FFCC57"/>
          </a:solidFill>
        </p:spPr>
        <p:txBody>
          <a:bodyPr wrap="square" lIns="0" tIns="0" rIns="0" bIns="0" rtlCol="0"/>
          <a:lstStyle/>
          <a:p>
            <a:endParaRPr/>
          </a:p>
        </p:txBody>
      </p:sp>
      <p:sp>
        <p:nvSpPr>
          <p:cNvPr id="5" name="object 5"/>
          <p:cNvSpPr/>
          <p:nvPr/>
        </p:nvSpPr>
        <p:spPr>
          <a:xfrm>
            <a:off x="1119945" y="6119378"/>
            <a:ext cx="1109345" cy="1196340"/>
          </a:xfrm>
          <a:custGeom>
            <a:avLst/>
            <a:gdLst/>
            <a:ahLst/>
            <a:cxnLst/>
            <a:rect l="l" t="t" r="r" b="b"/>
            <a:pathLst>
              <a:path w="1109345" h="1196340">
                <a:moveTo>
                  <a:pt x="1108903" y="0"/>
                </a:moveTo>
                <a:lnTo>
                  <a:pt x="1108903" y="1195821"/>
                </a:lnTo>
                <a:lnTo>
                  <a:pt x="1084897" y="1195821"/>
                </a:lnTo>
                <a:lnTo>
                  <a:pt x="0" y="0"/>
                </a:lnTo>
                <a:lnTo>
                  <a:pt x="1108903" y="0"/>
                </a:lnTo>
                <a:close/>
              </a:path>
            </a:pathLst>
          </a:custGeom>
          <a:solidFill>
            <a:srgbClr val="FFCC57"/>
          </a:solidFill>
        </p:spPr>
        <p:txBody>
          <a:bodyPr wrap="square" lIns="0" tIns="0" rIns="0" bIns="0" rtlCol="0"/>
          <a:lstStyle/>
          <a:p>
            <a:endParaRPr/>
          </a:p>
        </p:txBody>
      </p:sp>
      <p:sp>
        <p:nvSpPr>
          <p:cNvPr id="6" name="object 6"/>
          <p:cNvSpPr/>
          <p:nvPr/>
        </p:nvSpPr>
        <p:spPr>
          <a:xfrm>
            <a:off x="5521" y="6119378"/>
            <a:ext cx="1114425" cy="1196340"/>
          </a:xfrm>
          <a:custGeom>
            <a:avLst/>
            <a:gdLst/>
            <a:ahLst/>
            <a:cxnLst/>
            <a:rect l="l" t="t" r="r" b="b"/>
            <a:pathLst>
              <a:path w="1114425" h="1196340">
                <a:moveTo>
                  <a:pt x="1114424" y="0"/>
                </a:moveTo>
                <a:lnTo>
                  <a:pt x="29527" y="1195821"/>
                </a:lnTo>
                <a:lnTo>
                  <a:pt x="0" y="1195821"/>
                </a:lnTo>
                <a:lnTo>
                  <a:pt x="0" y="0"/>
                </a:lnTo>
                <a:lnTo>
                  <a:pt x="1114424" y="0"/>
                </a:lnTo>
                <a:close/>
              </a:path>
            </a:pathLst>
          </a:custGeom>
          <a:solidFill>
            <a:srgbClr val="FFCC57"/>
          </a:solidFill>
        </p:spPr>
        <p:txBody>
          <a:bodyPr wrap="square" lIns="0" tIns="0" rIns="0" bIns="0" rtlCol="0"/>
          <a:lstStyle/>
          <a:p>
            <a:endParaRPr/>
          </a:p>
        </p:txBody>
      </p:sp>
      <p:sp>
        <p:nvSpPr>
          <p:cNvPr id="7" name="object 7"/>
          <p:cNvSpPr/>
          <p:nvPr/>
        </p:nvSpPr>
        <p:spPr>
          <a:xfrm>
            <a:off x="5521" y="4596603"/>
            <a:ext cx="2223770" cy="1266825"/>
          </a:xfrm>
          <a:custGeom>
            <a:avLst/>
            <a:gdLst/>
            <a:ahLst/>
            <a:cxnLst/>
            <a:rect l="l" t="t" r="r" b="b"/>
            <a:pathLst>
              <a:path w="2223770" h="1266825">
                <a:moveTo>
                  <a:pt x="2223328" y="1222281"/>
                </a:moveTo>
                <a:lnTo>
                  <a:pt x="2223328" y="1266590"/>
                </a:lnTo>
                <a:lnTo>
                  <a:pt x="0" y="1266590"/>
                </a:lnTo>
                <a:lnTo>
                  <a:pt x="0" y="1228367"/>
                </a:lnTo>
                <a:lnTo>
                  <a:pt x="1114424" y="0"/>
                </a:lnTo>
                <a:lnTo>
                  <a:pt x="2223328" y="1222281"/>
                </a:lnTo>
                <a:close/>
              </a:path>
            </a:pathLst>
          </a:custGeom>
          <a:solidFill>
            <a:srgbClr val="FFCC57"/>
          </a:solidFill>
        </p:spPr>
        <p:txBody>
          <a:bodyPr wrap="square" lIns="0" tIns="0" rIns="0" bIns="0" rtlCol="0"/>
          <a:lstStyle/>
          <a:p>
            <a:endParaRPr/>
          </a:p>
        </p:txBody>
      </p:sp>
      <p:sp>
        <p:nvSpPr>
          <p:cNvPr id="8" name="object 8"/>
          <p:cNvSpPr/>
          <p:nvPr/>
        </p:nvSpPr>
        <p:spPr>
          <a:xfrm>
            <a:off x="1091370" y="7057817"/>
            <a:ext cx="2223770" cy="257810"/>
          </a:xfrm>
          <a:custGeom>
            <a:avLst/>
            <a:gdLst/>
            <a:ahLst/>
            <a:cxnLst/>
            <a:rect l="l" t="t" r="r" b="b"/>
            <a:pathLst>
              <a:path w="2223770" h="257809">
                <a:moveTo>
                  <a:pt x="2223329" y="0"/>
                </a:moveTo>
                <a:lnTo>
                  <a:pt x="0" y="0"/>
                </a:lnTo>
                <a:lnTo>
                  <a:pt x="0" y="257382"/>
                </a:lnTo>
                <a:lnTo>
                  <a:pt x="2223329" y="257382"/>
                </a:lnTo>
                <a:lnTo>
                  <a:pt x="2223329" y="0"/>
                </a:lnTo>
                <a:close/>
              </a:path>
            </a:pathLst>
          </a:custGeom>
          <a:solidFill>
            <a:srgbClr val="4BB8B4"/>
          </a:solidFill>
        </p:spPr>
        <p:txBody>
          <a:bodyPr wrap="square" lIns="0" tIns="0" rIns="0" bIns="0" rtlCol="0"/>
          <a:lstStyle/>
          <a:p>
            <a:endParaRPr/>
          </a:p>
        </p:txBody>
      </p:sp>
      <p:sp>
        <p:nvSpPr>
          <p:cNvPr id="9" name="object 9"/>
          <p:cNvSpPr/>
          <p:nvPr/>
        </p:nvSpPr>
        <p:spPr>
          <a:xfrm>
            <a:off x="1091370" y="5796753"/>
            <a:ext cx="2223770" cy="1266825"/>
          </a:xfrm>
          <a:custGeom>
            <a:avLst/>
            <a:gdLst/>
            <a:ahLst/>
            <a:cxnLst/>
            <a:rect l="l" t="t" r="r" b="b"/>
            <a:pathLst>
              <a:path w="2223770" h="1266825">
                <a:moveTo>
                  <a:pt x="2223328" y="1222281"/>
                </a:moveTo>
                <a:lnTo>
                  <a:pt x="2223328" y="1266590"/>
                </a:lnTo>
                <a:lnTo>
                  <a:pt x="0" y="1266590"/>
                </a:lnTo>
                <a:lnTo>
                  <a:pt x="0" y="1228367"/>
                </a:lnTo>
                <a:lnTo>
                  <a:pt x="1114424" y="0"/>
                </a:lnTo>
                <a:lnTo>
                  <a:pt x="2223328" y="1222281"/>
                </a:lnTo>
                <a:close/>
              </a:path>
            </a:pathLst>
          </a:custGeom>
          <a:solidFill>
            <a:srgbClr val="4BB8B4"/>
          </a:solidFill>
        </p:spPr>
        <p:txBody>
          <a:bodyPr wrap="square" lIns="0" tIns="0" rIns="0" bIns="0" rtlCol="0"/>
          <a:lstStyle/>
          <a:p>
            <a:endParaRPr/>
          </a:p>
        </p:txBody>
      </p:sp>
      <p:sp>
        <p:nvSpPr>
          <p:cNvPr id="10" name="object 10"/>
          <p:cNvSpPr/>
          <p:nvPr/>
        </p:nvSpPr>
        <p:spPr>
          <a:xfrm>
            <a:off x="2337116" y="4980420"/>
            <a:ext cx="1406525" cy="179070"/>
          </a:xfrm>
          <a:custGeom>
            <a:avLst/>
            <a:gdLst/>
            <a:ahLst/>
            <a:cxnLst/>
            <a:rect l="l" t="t" r="r" b="b"/>
            <a:pathLst>
              <a:path w="1406525" h="179070">
                <a:moveTo>
                  <a:pt x="0" y="178817"/>
                </a:moveTo>
                <a:lnTo>
                  <a:pt x="1406208" y="178817"/>
                </a:lnTo>
                <a:lnTo>
                  <a:pt x="1406208" y="0"/>
                </a:lnTo>
                <a:lnTo>
                  <a:pt x="0" y="0"/>
                </a:lnTo>
                <a:lnTo>
                  <a:pt x="0" y="178817"/>
                </a:lnTo>
                <a:close/>
              </a:path>
            </a:pathLst>
          </a:custGeom>
          <a:solidFill>
            <a:srgbClr val="FF7477"/>
          </a:solidFill>
        </p:spPr>
        <p:txBody>
          <a:bodyPr wrap="square" lIns="0" tIns="0" rIns="0" bIns="0" rtlCol="0"/>
          <a:lstStyle/>
          <a:p>
            <a:endParaRPr/>
          </a:p>
        </p:txBody>
      </p:sp>
      <p:sp>
        <p:nvSpPr>
          <p:cNvPr id="11" name="object 11"/>
          <p:cNvSpPr/>
          <p:nvPr/>
        </p:nvSpPr>
        <p:spPr>
          <a:xfrm>
            <a:off x="3041966" y="5155751"/>
            <a:ext cx="701675" cy="771525"/>
          </a:xfrm>
          <a:custGeom>
            <a:avLst/>
            <a:gdLst/>
            <a:ahLst/>
            <a:cxnLst/>
            <a:rect l="l" t="t" r="r" b="b"/>
            <a:pathLst>
              <a:path w="701675" h="771525">
                <a:moveTo>
                  <a:pt x="701358" y="0"/>
                </a:moveTo>
                <a:lnTo>
                  <a:pt x="701358" y="770916"/>
                </a:lnTo>
                <a:lnTo>
                  <a:pt x="0" y="0"/>
                </a:lnTo>
                <a:lnTo>
                  <a:pt x="701358" y="0"/>
                </a:lnTo>
                <a:close/>
              </a:path>
            </a:pathLst>
          </a:custGeom>
          <a:solidFill>
            <a:srgbClr val="FF7477"/>
          </a:solidFill>
        </p:spPr>
        <p:txBody>
          <a:bodyPr wrap="square" lIns="0" tIns="0" rIns="0" bIns="0" rtlCol="0"/>
          <a:lstStyle/>
          <a:p>
            <a:endParaRPr/>
          </a:p>
        </p:txBody>
      </p:sp>
      <p:sp>
        <p:nvSpPr>
          <p:cNvPr id="12" name="object 12"/>
          <p:cNvSpPr/>
          <p:nvPr/>
        </p:nvSpPr>
        <p:spPr>
          <a:xfrm>
            <a:off x="2337116" y="5155751"/>
            <a:ext cx="704850" cy="775335"/>
          </a:xfrm>
          <a:custGeom>
            <a:avLst/>
            <a:gdLst/>
            <a:ahLst/>
            <a:cxnLst/>
            <a:rect l="l" t="t" r="r" b="b"/>
            <a:pathLst>
              <a:path w="704850" h="775335">
                <a:moveTo>
                  <a:pt x="704849" y="0"/>
                </a:moveTo>
                <a:lnTo>
                  <a:pt x="0" y="774754"/>
                </a:lnTo>
                <a:lnTo>
                  <a:pt x="0" y="0"/>
                </a:lnTo>
                <a:lnTo>
                  <a:pt x="704849" y="0"/>
                </a:lnTo>
                <a:close/>
              </a:path>
            </a:pathLst>
          </a:custGeom>
          <a:solidFill>
            <a:srgbClr val="FF7477"/>
          </a:solidFill>
        </p:spPr>
        <p:txBody>
          <a:bodyPr wrap="square" lIns="0" tIns="0" rIns="0" bIns="0" rtlCol="0"/>
          <a:lstStyle/>
          <a:p>
            <a:endParaRPr/>
          </a:p>
        </p:txBody>
      </p:sp>
      <p:sp>
        <p:nvSpPr>
          <p:cNvPr id="13" name="object 13"/>
          <p:cNvSpPr/>
          <p:nvPr/>
        </p:nvSpPr>
        <p:spPr>
          <a:xfrm>
            <a:off x="2337116" y="4185043"/>
            <a:ext cx="1406525" cy="799465"/>
          </a:xfrm>
          <a:custGeom>
            <a:avLst/>
            <a:gdLst/>
            <a:ahLst/>
            <a:cxnLst/>
            <a:rect l="l" t="t" r="r" b="b"/>
            <a:pathLst>
              <a:path w="1406525" h="799464">
                <a:moveTo>
                  <a:pt x="1406208" y="770916"/>
                </a:moveTo>
                <a:lnTo>
                  <a:pt x="1406208" y="798862"/>
                </a:lnTo>
                <a:lnTo>
                  <a:pt x="0" y="798862"/>
                </a:lnTo>
                <a:lnTo>
                  <a:pt x="0" y="774754"/>
                </a:lnTo>
                <a:lnTo>
                  <a:pt x="704849" y="0"/>
                </a:lnTo>
                <a:lnTo>
                  <a:pt x="1406208" y="770916"/>
                </a:lnTo>
                <a:close/>
              </a:path>
            </a:pathLst>
          </a:custGeom>
          <a:solidFill>
            <a:srgbClr val="FF7477"/>
          </a:solidFill>
        </p:spPr>
        <p:txBody>
          <a:bodyPr wrap="square" lIns="0" tIns="0" rIns="0" bIns="0" rtlCol="0"/>
          <a:lstStyle/>
          <a:p>
            <a:endParaRPr/>
          </a:p>
        </p:txBody>
      </p:sp>
      <p:sp>
        <p:nvSpPr>
          <p:cNvPr id="14" name="object 14"/>
          <p:cNvSpPr/>
          <p:nvPr/>
        </p:nvSpPr>
        <p:spPr>
          <a:xfrm>
            <a:off x="3054200" y="3824467"/>
            <a:ext cx="570230" cy="0"/>
          </a:xfrm>
          <a:custGeom>
            <a:avLst/>
            <a:gdLst/>
            <a:ahLst/>
            <a:cxnLst/>
            <a:rect l="l" t="t" r="r" b="b"/>
            <a:pathLst>
              <a:path w="570229">
                <a:moveTo>
                  <a:pt x="0" y="0"/>
                </a:moveTo>
                <a:lnTo>
                  <a:pt x="570062" y="0"/>
                </a:lnTo>
              </a:path>
            </a:pathLst>
          </a:custGeom>
          <a:ln w="69111">
            <a:solidFill>
              <a:srgbClr val="FFCC57"/>
            </a:solidFill>
          </a:ln>
        </p:spPr>
        <p:txBody>
          <a:bodyPr wrap="square" lIns="0" tIns="0" rIns="0" bIns="0" rtlCol="0"/>
          <a:lstStyle/>
          <a:p>
            <a:endParaRPr/>
          </a:p>
        </p:txBody>
      </p:sp>
      <p:sp>
        <p:nvSpPr>
          <p:cNvPr id="15" name="object 15"/>
          <p:cNvSpPr/>
          <p:nvPr/>
        </p:nvSpPr>
        <p:spPr>
          <a:xfrm>
            <a:off x="3344414" y="3857593"/>
            <a:ext cx="280035" cy="306705"/>
          </a:xfrm>
          <a:custGeom>
            <a:avLst/>
            <a:gdLst/>
            <a:ahLst/>
            <a:cxnLst/>
            <a:rect l="l" t="t" r="r" b="b"/>
            <a:pathLst>
              <a:path w="280035" h="306704">
                <a:moveTo>
                  <a:pt x="279847" y="0"/>
                </a:moveTo>
                <a:lnTo>
                  <a:pt x="279847" y="306324"/>
                </a:lnTo>
                <a:lnTo>
                  <a:pt x="0" y="0"/>
                </a:lnTo>
                <a:lnTo>
                  <a:pt x="279847" y="0"/>
                </a:lnTo>
                <a:close/>
              </a:path>
            </a:pathLst>
          </a:custGeom>
          <a:solidFill>
            <a:srgbClr val="FFCC57"/>
          </a:solidFill>
        </p:spPr>
        <p:txBody>
          <a:bodyPr wrap="square" lIns="0" tIns="0" rIns="0" bIns="0" rtlCol="0"/>
          <a:lstStyle/>
          <a:p>
            <a:endParaRPr/>
          </a:p>
        </p:txBody>
      </p:sp>
      <p:sp>
        <p:nvSpPr>
          <p:cNvPr id="16" name="object 16"/>
          <p:cNvSpPr/>
          <p:nvPr/>
        </p:nvSpPr>
        <p:spPr>
          <a:xfrm>
            <a:off x="3054200" y="3857593"/>
            <a:ext cx="290830" cy="318135"/>
          </a:xfrm>
          <a:custGeom>
            <a:avLst/>
            <a:gdLst/>
            <a:ahLst/>
            <a:cxnLst/>
            <a:rect l="l" t="t" r="r" b="b"/>
            <a:pathLst>
              <a:path w="290829" h="318135">
                <a:moveTo>
                  <a:pt x="290214" y="0"/>
                </a:moveTo>
                <a:lnTo>
                  <a:pt x="0" y="317672"/>
                </a:lnTo>
                <a:lnTo>
                  <a:pt x="0" y="0"/>
                </a:lnTo>
                <a:lnTo>
                  <a:pt x="290214" y="0"/>
                </a:lnTo>
                <a:close/>
              </a:path>
            </a:pathLst>
          </a:custGeom>
          <a:solidFill>
            <a:srgbClr val="FFCC57"/>
          </a:solidFill>
        </p:spPr>
        <p:txBody>
          <a:bodyPr wrap="square" lIns="0" tIns="0" rIns="0" bIns="0" rtlCol="0"/>
          <a:lstStyle/>
          <a:p>
            <a:endParaRPr/>
          </a:p>
        </p:txBody>
      </p:sp>
      <p:sp>
        <p:nvSpPr>
          <p:cNvPr id="17" name="object 17"/>
          <p:cNvSpPr/>
          <p:nvPr/>
        </p:nvSpPr>
        <p:spPr>
          <a:xfrm>
            <a:off x="3054200" y="3463783"/>
            <a:ext cx="570230" cy="327660"/>
          </a:xfrm>
          <a:custGeom>
            <a:avLst/>
            <a:gdLst/>
            <a:ahLst/>
            <a:cxnLst/>
            <a:rect l="l" t="t" r="r" b="b"/>
            <a:pathLst>
              <a:path w="570229" h="327660">
                <a:moveTo>
                  <a:pt x="570062" y="306324"/>
                </a:moveTo>
                <a:lnTo>
                  <a:pt x="570062" y="327557"/>
                </a:lnTo>
                <a:lnTo>
                  <a:pt x="0" y="327557"/>
                </a:lnTo>
                <a:lnTo>
                  <a:pt x="0" y="317672"/>
                </a:lnTo>
                <a:lnTo>
                  <a:pt x="290214" y="0"/>
                </a:lnTo>
                <a:lnTo>
                  <a:pt x="570062" y="306324"/>
                </a:lnTo>
                <a:close/>
              </a:path>
            </a:pathLst>
          </a:custGeom>
          <a:solidFill>
            <a:srgbClr val="FFCC57"/>
          </a:solidFill>
        </p:spPr>
        <p:txBody>
          <a:bodyPr wrap="square" lIns="0" tIns="0" rIns="0" bIns="0" rtlCol="0"/>
          <a:lstStyle/>
          <a:p>
            <a:endParaRPr/>
          </a:p>
        </p:txBody>
      </p:sp>
      <p:sp>
        <p:nvSpPr>
          <p:cNvPr id="18" name="object 18"/>
          <p:cNvSpPr/>
          <p:nvPr/>
        </p:nvSpPr>
        <p:spPr>
          <a:xfrm>
            <a:off x="1122207" y="3755102"/>
            <a:ext cx="1216660" cy="149860"/>
          </a:xfrm>
          <a:custGeom>
            <a:avLst/>
            <a:gdLst/>
            <a:ahLst/>
            <a:cxnLst/>
            <a:rect l="l" t="t" r="r" b="b"/>
            <a:pathLst>
              <a:path w="1216660" h="149860">
                <a:moveTo>
                  <a:pt x="0" y="149750"/>
                </a:moveTo>
                <a:lnTo>
                  <a:pt x="1216179" y="149750"/>
                </a:lnTo>
                <a:lnTo>
                  <a:pt x="1216179" y="0"/>
                </a:lnTo>
                <a:lnTo>
                  <a:pt x="0" y="0"/>
                </a:lnTo>
                <a:lnTo>
                  <a:pt x="0" y="149750"/>
                </a:lnTo>
                <a:close/>
              </a:path>
            </a:pathLst>
          </a:custGeom>
          <a:solidFill>
            <a:srgbClr val="4BB8B4"/>
          </a:solidFill>
        </p:spPr>
        <p:txBody>
          <a:bodyPr wrap="square" lIns="0" tIns="0" rIns="0" bIns="0" rtlCol="0"/>
          <a:lstStyle/>
          <a:p>
            <a:endParaRPr/>
          </a:p>
        </p:txBody>
      </p:sp>
      <p:sp>
        <p:nvSpPr>
          <p:cNvPr id="19" name="object 19"/>
          <p:cNvSpPr/>
          <p:nvPr/>
        </p:nvSpPr>
        <p:spPr>
          <a:xfrm>
            <a:off x="1731807" y="3901830"/>
            <a:ext cx="607060" cy="668655"/>
          </a:xfrm>
          <a:custGeom>
            <a:avLst/>
            <a:gdLst/>
            <a:ahLst/>
            <a:cxnLst/>
            <a:rect l="l" t="t" r="r" b="b"/>
            <a:pathLst>
              <a:path w="607060" h="668654">
                <a:moveTo>
                  <a:pt x="606579" y="0"/>
                </a:moveTo>
                <a:lnTo>
                  <a:pt x="606579" y="668529"/>
                </a:lnTo>
                <a:lnTo>
                  <a:pt x="0" y="0"/>
                </a:lnTo>
                <a:lnTo>
                  <a:pt x="606579" y="0"/>
                </a:lnTo>
                <a:close/>
              </a:path>
            </a:pathLst>
          </a:custGeom>
          <a:solidFill>
            <a:srgbClr val="4BB8B4"/>
          </a:solidFill>
        </p:spPr>
        <p:txBody>
          <a:bodyPr wrap="square" lIns="0" tIns="0" rIns="0" bIns="0" rtlCol="0"/>
          <a:lstStyle/>
          <a:p>
            <a:endParaRPr/>
          </a:p>
        </p:txBody>
      </p:sp>
      <p:sp>
        <p:nvSpPr>
          <p:cNvPr id="20" name="object 20"/>
          <p:cNvSpPr/>
          <p:nvPr/>
        </p:nvSpPr>
        <p:spPr>
          <a:xfrm>
            <a:off x="1122207" y="3901830"/>
            <a:ext cx="609600" cy="672465"/>
          </a:xfrm>
          <a:custGeom>
            <a:avLst/>
            <a:gdLst/>
            <a:ahLst/>
            <a:cxnLst/>
            <a:rect l="l" t="t" r="r" b="b"/>
            <a:pathLst>
              <a:path w="609600" h="672464">
                <a:moveTo>
                  <a:pt x="609599" y="0"/>
                </a:moveTo>
                <a:lnTo>
                  <a:pt x="0" y="671858"/>
                </a:lnTo>
                <a:lnTo>
                  <a:pt x="0" y="0"/>
                </a:lnTo>
                <a:lnTo>
                  <a:pt x="609599" y="0"/>
                </a:lnTo>
                <a:close/>
              </a:path>
            </a:pathLst>
          </a:custGeom>
          <a:solidFill>
            <a:srgbClr val="4BB8B4"/>
          </a:solidFill>
        </p:spPr>
        <p:txBody>
          <a:bodyPr wrap="square" lIns="0" tIns="0" rIns="0" bIns="0" rtlCol="0"/>
          <a:lstStyle/>
          <a:p>
            <a:endParaRPr/>
          </a:p>
        </p:txBody>
      </p:sp>
      <p:sp>
        <p:nvSpPr>
          <p:cNvPr id="21" name="object 21"/>
          <p:cNvSpPr/>
          <p:nvPr/>
        </p:nvSpPr>
        <p:spPr>
          <a:xfrm>
            <a:off x="1122207" y="3065361"/>
            <a:ext cx="1216660" cy="692785"/>
          </a:xfrm>
          <a:custGeom>
            <a:avLst/>
            <a:gdLst/>
            <a:ahLst/>
            <a:cxnLst/>
            <a:rect l="l" t="t" r="r" b="b"/>
            <a:pathLst>
              <a:path w="1216660" h="692785">
                <a:moveTo>
                  <a:pt x="1216179" y="668529"/>
                </a:moveTo>
                <a:lnTo>
                  <a:pt x="1216179" y="692764"/>
                </a:lnTo>
                <a:lnTo>
                  <a:pt x="0" y="692764"/>
                </a:lnTo>
                <a:lnTo>
                  <a:pt x="0" y="671858"/>
                </a:lnTo>
                <a:lnTo>
                  <a:pt x="609599" y="0"/>
                </a:lnTo>
                <a:lnTo>
                  <a:pt x="1216179" y="668529"/>
                </a:lnTo>
                <a:close/>
              </a:path>
            </a:pathLst>
          </a:custGeom>
          <a:solidFill>
            <a:srgbClr val="4BB8B4"/>
          </a:solidFill>
        </p:spPr>
        <p:txBody>
          <a:bodyPr wrap="square" lIns="0" tIns="0" rIns="0" bIns="0" rtlCol="0"/>
          <a:lstStyle/>
          <a:p>
            <a:endParaRPr/>
          </a:p>
        </p:txBody>
      </p:sp>
      <p:sp>
        <p:nvSpPr>
          <p:cNvPr id="22" name="object 22"/>
          <p:cNvSpPr/>
          <p:nvPr/>
        </p:nvSpPr>
        <p:spPr>
          <a:xfrm>
            <a:off x="13748" y="1893797"/>
            <a:ext cx="1701164" cy="213995"/>
          </a:xfrm>
          <a:custGeom>
            <a:avLst/>
            <a:gdLst/>
            <a:ahLst/>
            <a:cxnLst/>
            <a:rect l="l" t="t" r="r" b="b"/>
            <a:pathLst>
              <a:path w="1701164" h="213994">
                <a:moveTo>
                  <a:pt x="0" y="213598"/>
                </a:moveTo>
                <a:lnTo>
                  <a:pt x="1700751" y="213598"/>
                </a:lnTo>
                <a:lnTo>
                  <a:pt x="1700751" y="0"/>
                </a:lnTo>
                <a:lnTo>
                  <a:pt x="0" y="0"/>
                </a:lnTo>
                <a:lnTo>
                  <a:pt x="0" y="213598"/>
                </a:lnTo>
                <a:close/>
              </a:path>
            </a:pathLst>
          </a:custGeom>
          <a:solidFill>
            <a:srgbClr val="FF7477"/>
          </a:solidFill>
        </p:spPr>
        <p:txBody>
          <a:bodyPr wrap="square" lIns="0" tIns="0" rIns="0" bIns="0" rtlCol="0"/>
          <a:lstStyle/>
          <a:p>
            <a:endParaRPr/>
          </a:p>
        </p:txBody>
      </p:sp>
      <p:sp>
        <p:nvSpPr>
          <p:cNvPr id="23" name="object 23"/>
          <p:cNvSpPr/>
          <p:nvPr/>
        </p:nvSpPr>
        <p:spPr>
          <a:xfrm>
            <a:off x="866235" y="2103163"/>
            <a:ext cx="848360" cy="935990"/>
          </a:xfrm>
          <a:custGeom>
            <a:avLst/>
            <a:gdLst/>
            <a:ahLst/>
            <a:cxnLst/>
            <a:rect l="l" t="t" r="r" b="b"/>
            <a:pathLst>
              <a:path w="848360" h="935989">
                <a:moveTo>
                  <a:pt x="848264" y="0"/>
                </a:moveTo>
                <a:lnTo>
                  <a:pt x="848264" y="935909"/>
                </a:lnTo>
                <a:lnTo>
                  <a:pt x="0" y="0"/>
                </a:lnTo>
                <a:lnTo>
                  <a:pt x="848264" y="0"/>
                </a:lnTo>
                <a:close/>
              </a:path>
            </a:pathLst>
          </a:custGeom>
          <a:solidFill>
            <a:srgbClr val="FF7477"/>
          </a:solidFill>
        </p:spPr>
        <p:txBody>
          <a:bodyPr wrap="square" lIns="0" tIns="0" rIns="0" bIns="0" rtlCol="0"/>
          <a:lstStyle/>
          <a:p>
            <a:endParaRPr/>
          </a:p>
        </p:txBody>
      </p:sp>
      <p:sp>
        <p:nvSpPr>
          <p:cNvPr id="24" name="object 24"/>
          <p:cNvSpPr/>
          <p:nvPr/>
        </p:nvSpPr>
        <p:spPr>
          <a:xfrm>
            <a:off x="13748" y="2103163"/>
            <a:ext cx="852805" cy="941069"/>
          </a:xfrm>
          <a:custGeom>
            <a:avLst/>
            <a:gdLst/>
            <a:ahLst/>
            <a:cxnLst/>
            <a:rect l="l" t="t" r="r" b="b"/>
            <a:pathLst>
              <a:path w="852805" h="941069">
                <a:moveTo>
                  <a:pt x="852487" y="0"/>
                </a:moveTo>
                <a:lnTo>
                  <a:pt x="0" y="940568"/>
                </a:lnTo>
                <a:lnTo>
                  <a:pt x="0" y="0"/>
                </a:lnTo>
                <a:lnTo>
                  <a:pt x="852487" y="0"/>
                </a:lnTo>
                <a:close/>
              </a:path>
            </a:pathLst>
          </a:custGeom>
          <a:solidFill>
            <a:srgbClr val="FF7477"/>
          </a:solidFill>
        </p:spPr>
        <p:txBody>
          <a:bodyPr wrap="square" lIns="0" tIns="0" rIns="0" bIns="0" rtlCol="0"/>
          <a:lstStyle/>
          <a:p>
            <a:endParaRPr/>
          </a:p>
        </p:txBody>
      </p:sp>
      <p:sp>
        <p:nvSpPr>
          <p:cNvPr id="25" name="object 25"/>
          <p:cNvSpPr/>
          <p:nvPr/>
        </p:nvSpPr>
        <p:spPr>
          <a:xfrm>
            <a:off x="13748" y="928193"/>
            <a:ext cx="1701164" cy="970280"/>
          </a:xfrm>
          <a:custGeom>
            <a:avLst/>
            <a:gdLst/>
            <a:ahLst/>
            <a:cxnLst/>
            <a:rect l="l" t="t" r="r" b="b"/>
            <a:pathLst>
              <a:path w="1701164" h="970280">
                <a:moveTo>
                  <a:pt x="1700751" y="935909"/>
                </a:moveTo>
                <a:lnTo>
                  <a:pt x="1700751" y="969836"/>
                </a:lnTo>
                <a:lnTo>
                  <a:pt x="0" y="969836"/>
                </a:lnTo>
                <a:lnTo>
                  <a:pt x="0" y="940568"/>
                </a:lnTo>
                <a:lnTo>
                  <a:pt x="852487" y="0"/>
                </a:lnTo>
                <a:lnTo>
                  <a:pt x="1700751" y="935909"/>
                </a:lnTo>
                <a:close/>
              </a:path>
            </a:pathLst>
          </a:custGeom>
          <a:solidFill>
            <a:srgbClr val="FF7477"/>
          </a:solidFill>
        </p:spPr>
        <p:txBody>
          <a:bodyPr wrap="square" lIns="0" tIns="0" rIns="0" bIns="0" rtlCol="0"/>
          <a:lstStyle/>
          <a:p>
            <a:endParaRPr/>
          </a:p>
        </p:txBody>
      </p:sp>
      <p:sp>
        <p:nvSpPr>
          <p:cNvPr id="26" name="object 26"/>
          <p:cNvSpPr/>
          <p:nvPr/>
        </p:nvSpPr>
        <p:spPr>
          <a:xfrm>
            <a:off x="1720020" y="371266"/>
            <a:ext cx="2223770" cy="267335"/>
          </a:xfrm>
          <a:custGeom>
            <a:avLst/>
            <a:gdLst/>
            <a:ahLst/>
            <a:cxnLst/>
            <a:rect l="l" t="t" r="r" b="b"/>
            <a:pathLst>
              <a:path w="2223770" h="267334">
                <a:moveTo>
                  <a:pt x="0" y="267239"/>
                </a:moveTo>
                <a:lnTo>
                  <a:pt x="2223329" y="267239"/>
                </a:lnTo>
                <a:lnTo>
                  <a:pt x="2223329" y="0"/>
                </a:lnTo>
                <a:lnTo>
                  <a:pt x="0" y="0"/>
                </a:lnTo>
                <a:lnTo>
                  <a:pt x="0" y="267239"/>
                </a:lnTo>
                <a:close/>
              </a:path>
            </a:pathLst>
          </a:custGeom>
          <a:solidFill>
            <a:srgbClr val="FFCC57"/>
          </a:solidFill>
        </p:spPr>
        <p:txBody>
          <a:bodyPr wrap="square" lIns="0" tIns="0" rIns="0" bIns="0" rtlCol="0"/>
          <a:lstStyle/>
          <a:p>
            <a:endParaRPr/>
          </a:p>
        </p:txBody>
      </p:sp>
      <p:sp>
        <p:nvSpPr>
          <p:cNvPr id="27" name="object 27"/>
          <p:cNvSpPr/>
          <p:nvPr/>
        </p:nvSpPr>
        <p:spPr>
          <a:xfrm>
            <a:off x="2834445" y="632978"/>
            <a:ext cx="1109345" cy="1222375"/>
          </a:xfrm>
          <a:custGeom>
            <a:avLst/>
            <a:gdLst/>
            <a:ahLst/>
            <a:cxnLst/>
            <a:rect l="l" t="t" r="r" b="b"/>
            <a:pathLst>
              <a:path w="1109345" h="1222375">
                <a:moveTo>
                  <a:pt x="1108903" y="0"/>
                </a:moveTo>
                <a:lnTo>
                  <a:pt x="1108903" y="1222281"/>
                </a:lnTo>
                <a:lnTo>
                  <a:pt x="0" y="0"/>
                </a:lnTo>
                <a:lnTo>
                  <a:pt x="1108903" y="0"/>
                </a:lnTo>
                <a:close/>
              </a:path>
            </a:pathLst>
          </a:custGeom>
          <a:solidFill>
            <a:srgbClr val="FFCC57"/>
          </a:solidFill>
        </p:spPr>
        <p:txBody>
          <a:bodyPr wrap="square" lIns="0" tIns="0" rIns="0" bIns="0" rtlCol="0"/>
          <a:lstStyle/>
          <a:p>
            <a:endParaRPr/>
          </a:p>
        </p:txBody>
      </p:sp>
      <p:sp>
        <p:nvSpPr>
          <p:cNvPr id="28" name="object 28"/>
          <p:cNvSpPr/>
          <p:nvPr/>
        </p:nvSpPr>
        <p:spPr>
          <a:xfrm>
            <a:off x="1720020" y="632978"/>
            <a:ext cx="1114425" cy="1228725"/>
          </a:xfrm>
          <a:custGeom>
            <a:avLst/>
            <a:gdLst/>
            <a:ahLst/>
            <a:cxnLst/>
            <a:rect l="l" t="t" r="r" b="b"/>
            <a:pathLst>
              <a:path w="1114425" h="1228725">
                <a:moveTo>
                  <a:pt x="1114424" y="0"/>
                </a:moveTo>
                <a:lnTo>
                  <a:pt x="0" y="1228367"/>
                </a:lnTo>
                <a:lnTo>
                  <a:pt x="0" y="0"/>
                </a:lnTo>
                <a:lnTo>
                  <a:pt x="1114424" y="0"/>
                </a:lnTo>
                <a:close/>
              </a:path>
            </a:pathLst>
          </a:custGeom>
          <a:solidFill>
            <a:srgbClr val="FFCC57"/>
          </a:solidFill>
        </p:spPr>
        <p:txBody>
          <a:bodyPr wrap="square" lIns="0" tIns="0" rIns="0" bIns="0" rtlCol="0"/>
          <a:lstStyle/>
          <a:p>
            <a:endParaRPr/>
          </a:p>
        </p:txBody>
      </p:sp>
      <p:sp>
        <p:nvSpPr>
          <p:cNvPr id="29" name="object 29"/>
          <p:cNvSpPr/>
          <p:nvPr/>
        </p:nvSpPr>
        <p:spPr>
          <a:xfrm>
            <a:off x="1720020" y="0"/>
            <a:ext cx="2223770" cy="377190"/>
          </a:xfrm>
          <a:custGeom>
            <a:avLst/>
            <a:gdLst/>
            <a:ahLst/>
            <a:cxnLst/>
            <a:rect l="l" t="t" r="r" b="b"/>
            <a:pathLst>
              <a:path w="2223770" h="377190">
                <a:moveTo>
                  <a:pt x="2223328" y="332485"/>
                </a:moveTo>
                <a:lnTo>
                  <a:pt x="2223328" y="376794"/>
                </a:lnTo>
                <a:lnTo>
                  <a:pt x="0" y="376794"/>
                </a:lnTo>
                <a:lnTo>
                  <a:pt x="0" y="338571"/>
                </a:lnTo>
                <a:lnTo>
                  <a:pt x="307165" y="0"/>
                </a:lnTo>
                <a:lnTo>
                  <a:pt x="1921684" y="0"/>
                </a:lnTo>
                <a:lnTo>
                  <a:pt x="2223328" y="332485"/>
                </a:lnTo>
                <a:close/>
              </a:path>
            </a:pathLst>
          </a:custGeom>
          <a:solidFill>
            <a:srgbClr val="FFCC57"/>
          </a:solidFill>
        </p:spPr>
        <p:txBody>
          <a:bodyPr wrap="square" lIns="0" tIns="0" rIns="0" bIns="0" rtlCol="0"/>
          <a:lstStyle/>
          <a:p>
            <a:endParaRPr/>
          </a:p>
        </p:txBody>
      </p:sp>
      <p:sp>
        <p:nvSpPr>
          <p:cNvPr id="30" name="object 30"/>
          <p:cNvSpPr/>
          <p:nvPr/>
        </p:nvSpPr>
        <p:spPr>
          <a:xfrm>
            <a:off x="2750982" y="1383378"/>
            <a:ext cx="1216660" cy="149860"/>
          </a:xfrm>
          <a:custGeom>
            <a:avLst/>
            <a:gdLst/>
            <a:ahLst/>
            <a:cxnLst/>
            <a:rect l="l" t="t" r="r" b="b"/>
            <a:pathLst>
              <a:path w="1216660" h="149859">
                <a:moveTo>
                  <a:pt x="0" y="149750"/>
                </a:moveTo>
                <a:lnTo>
                  <a:pt x="1216179" y="149750"/>
                </a:lnTo>
                <a:lnTo>
                  <a:pt x="1216179" y="0"/>
                </a:lnTo>
                <a:lnTo>
                  <a:pt x="0" y="0"/>
                </a:lnTo>
                <a:lnTo>
                  <a:pt x="0" y="149750"/>
                </a:lnTo>
                <a:close/>
              </a:path>
            </a:pathLst>
          </a:custGeom>
          <a:solidFill>
            <a:srgbClr val="4BB8B4"/>
          </a:solidFill>
        </p:spPr>
        <p:txBody>
          <a:bodyPr wrap="square" lIns="0" tIns="0" rIns="0" bIns="0" rtlCol="0"/>
          <a:lstStyle/>
          <a:p>
            <a:endParaRPr/>
          </a:p>
        </p:txBody>
      </p:sp>
      <p:sp>
        <p:nvSpPr>
          <p:cNvPr id="31" name="object 31"/>
          <p:cNvSpPr/>
          <p:nvPr/>
        </p:nvSpPr>
        <p:spPr>
          <a:xfrm>
            <a:off x="3360582" y="1530104"/>
            <a:ext cx="607060" cy="668655"/>
          </a:xfrm>
          <a:custGeom>
            <a:avLst/>
            <a:gdLst/>
            <a:ahLst/>
            <a:cxnLst/>
            <a:rect l="l" t="t" r="r" b="b"/>
            <a:pathLst>
              <a:path w="607060" h="668655">
                <a:moveTo>
                  <a:pt x="606579" y="0"/>
                </a:moveTo>
                <a:lnTo>
                  <a:pt x="606579" y="668529"/>
                </a:lnTo>
                <a:lnTo>
                  <a:pt x="0" y="0"/>
                </a:lnTo>
                <a:lnTo>
                  <a:pt x="606579" y="0"/>
                </a:lnTo>
                <a:close/>
              </a:path>
            </a:pathLst>
          </a:custGeom>
          <a:solidFill>
            <a:srgbClr val="4BB8B4"/>
          </a:solidFill>
        </p:spPr>
        <p:txBody>
          <a:bodyPr wrap="square" lIns="0" tIns="0" rIns="0" bIns="0" rtlCol="0"/>
          <a:lstStyle/>
          <a:p>
            <a:endParaRPr/>
          </a:p>
        </p:txBody>
      </p:sp>
      <p:sp>
        <p:nvSpPr>
          <p:cNvPr id="32" name="object 32"/>
          <p:cNvSpPr/>
          <p:nvPr/>
        </p:nvSpPr>
        <p:spPr>
          <a:xfrm>
            <a:off x="2750982" y="1530104"/>
            <a:ext cx="609600" cy="672465"/>
          </a:xfrm>
          <a:custGeom>
            <a:avLst/>
            <a:gdLst/>
            <a:ahLst/>
            <a:cxnLst/>
            <a:rect l="l" t="t" r="r" b="b"/>
            <a:pathLst>
              <a:path w="609600" h="672464">
                <a:moveTo>
                  <a:pt x="609599" y="0"/>
                </a:moveTo>
                <a:lnTo>
                  <a:pt x="0" y="671858"/>
                </a:lnTo>
                <a:lnTo>
                  <a:pt x="0" y="0"/>
                </a:lnTo>
                <a:lnTo>
                  <a:pt x="609599" y="0"/>
                </a:lnTo>
                <a:close/>
              </a:path>
            </a:pathLst>
          </a:custGeom>
          <a:solidFill>
            <a:srgbClr val="4BB8B4"/>
          </a:solidFill>
        </p:spPr>
        <p:txBody>
          <a:bodyPr wrap="square" lIns="0" tIns="0" rIns="0" bIns="0" rtlCol="0"/>
          <a:lstStyle/>
          <a:p>
            <a:endParaRPr/>
          </a:p>
        </p:txBody>
      </p:sp>
      <p:sp>
        <p:nvSpPr>
          <p:cNvPr id="33" name="object 33"/>
          <p:cNvSpPr/>
          <p:nvPr/>
        </p:nvSpPr>
        <p:spPr>
          <a:xfrm>
            <a:off x="2750982" y="693636"/>
            <a:ext cx="1216660" cy="692785"/>
          </a:xfrm>
          <a:custGeom>
            <a:avLst/>
            <a:gdLst/>
            <a:ahLst/>
            <a:cxnLst/>
            <a:rect l="l" t="t" r="r" b="b"/>
            <a:pathLst>
              <a:path w="1216660" h="692785">
                <a:moveTo>
                  <a:pt x="1216179" y="668529"/>
                </a:moveTo>
                <a:lnTo>
                  <a:pt x="1216179" y="692764"/>
                </a:lnTo>
                <a:lnTo>
                  <a:pt x="0" y="692764"/>
                </a:lnTo>
                <a:lnTo>
                  <a:pt x="0" y="671858"/>
                </a:lnTo>
                <a:lnTo>
                  <a:pt x="609599" y="0"/>
                </a:lnTo>
                <a:lnTo>
                  <a:pt x="1216179" y="668529"/>
                </a:lnTo>
                <a:close/>
              </a:path>
            </a:pathLst>
          </a:custGeom>
          <a:solidFill>
            <a:srgbClr val="4BB8B4"/>
          </a:solid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16" y="0"/>
            <a:ext cx="9753600" cy="7315200"/>
          </a:xfrm>
          <a:prstGeom prst="rect">
            <a:avLst/>
          </a:prstGeom>
          <a:blipFill>
            <a:blip r:embed="rId2" cstate="print"/>
            <a:stretch>
              <a:fillRect/>
            </a:stretch>
          </a:blipFill>
        </p:spPr>
        <p:txBody>
          <a:bodyPr wrap="square" lIns="0" tIns="0" rIns="0" bIns="0" rtlCol="0"/>
          <a:lstStyle/>
          <a:p>
            <a:endParaRPr dirty="0"/>
          </a:p>
        </p:txBody>
      </p:sp>
      <p:sp>
        <p:nvSpPr>
          <p:cNvPr id="3" name="object 3"/>
          <p:cNvSpPr txBox="1">
            <a:spLocks noGrp="1"/>
          </p:cNvSpPr>
          <p:nvPr>
            <p:ph type="title"/>
          </p:nvPr>
        </p:nvSpPr>
        <p:spPr>
          <a:xfrm>
            <a:off x="-130430" y="1342920"/>
            <a:ext cx="9753600" cy="4978927"/>
          </a:xfrm>
          <a:prstGeom prst="rect">
            <a:avLst/>
          </a:prstGeom>
        </p:spPr>
        <p:txBody>
          <a:bodyPr vert="horz" wrap="square" lIns="0" tIns="53975" rIns="0" bIns="0" rtlCol="0">
            <a:spAutoFit/>
          </a:bodyPr>
          <a:lstStyle/>
          <a:p>
            <a:pPr marL="431165" marR="5080" indent="-419100" algn="ctr">
              <a:lnSpc>
                <a:spcPct val="200000"/>
              </a:lnSpc>
              <a:spcBef>
                <a:spcPts val="425"/>
              </a:spcBef>
            </a:pPr>
            <a:r>
              <a:rPr lang="en-IN" sz="2800" b="1" spc="335" dirty="0">
                <a:solidFill>
                  <a:srgbClr val="C00000"/>
                </a:solidFill>
                <a:latin typeface="Footlight MT Light" panose="0204060206030A020304" pitchFamily="18" charset="0"/>
              </a:rPr>
              <a:t>  </a:t>
            </a:r>
            <a:r>
              <a:rPr lang="en-IN" sz="2800" b="1" spc="335" dirty="0" smtClean="0">
                <a:solidFill>
                  <a:srgbClr val="C00000"/>
                </a:solidFill>
                <a:latin typeface="Footlight MT Light" panose="0204060206030A020304" pitchFamily="18" charset="0"/>
              </a:rPr>
              <a:t>SELF DRIVING CAR</a:t>
            </a:r>
            <a:r>
              <a:rPr lang="en-IN" sz="2000" spc="335" dirty="0" smtClean="0">
                <a:solidFill>
                  <a:schemeClr val="accent2"/>
                </a:solidFill>
                <a:latin typeface="Footlight MT Light" panose="0204060206030A020304" pitchFamily="18" charset="0"/>
              </a:rPr>
              <a:t/>
            </a:r>
            <a:br>
              <a:rPr lang="en-IN" sz="2000" spc="335" dirty="0" smtClean="0">
                <a:solidFill>
                  <a:schemeClr val="accent2"/>
                </a:solidFill>
                <a:latin typeface="Footlight MT Light" panose="0204060206030A020304" pitchFamily="18" charset="0"/>
              </a:rPr>
            </a:br>
            <a:r>
              <a:rPr lang="en-US" sz="2400" dirty="0">
                <a:latin typeface="Footlight MT Light" panose="0204060206030A020304" pitchFamily="18" charset="0"/>
              </a:rPr>
              <a:t>A </a:t>
            </a:r>
            <a:r>
              <a:rPr lang="en-US" sz="2400" dirty="0" smtClean="0">
                <a:latin typeface="Footlight MT Light" panose="0204060206030A020304" pitchFamily="18" charset="0"/>
              </a:rPr>
              <a:t>self-driving </a:t>
            </a:r>
            <a:r>
              <a:rPr lang="en-US" sz="2400" dirty="0">
                <a:latin typeface="Footlight MT Light" panose="0204060206030A020304" pitchFamily="18" charset="0"/>
              </a:rPr>
              <a:t>car, also known as an autonomous car, driverless car, or </a:t>
            </a:r>
            <a:r>
              <a:rPr lang="en-US" sz="2400" dirty="0" smtClean="0">
                <a:latin typeface="Footlight MT Light" panose="0204060206030A020304" pitchFamily="18" charset="0"/>
              </a:rPr>
              <a:t>a robotic </a:t>
            </a:r>
            <a:r>
              <a:rPr lang="en-US" sz="2400" dirty="0">
                <a:latin typeface="Footlight MT Light" panose="0204060206030A020304" pitchFamily="18" charset="0"/>
              </a:rPr>
              <a:t>car, is a vehicle that is capable of sensing its environment and moving safely with little or no human input.</a:t>
            </a:r>
            <a:r>
              <a:rPr lang="en-US" sz="2000" dirty="0" smtClean="0">
                <a:latin typeface="Footlight MT Light" panose="0204060206030A020304" pitchFamily="18" charset="0"/>
              </a:rPr>
              <a:t/>
            </a:r>
            <a:br>
              <a:rPr lang="en-US" sz="2000" dirty="0" smtClean="0">
                <a:latin typeface="Footlight MT Light" panose="0204060206030A020304" pitchFamily="18" charset="0"/>
              </a:rPr>
            </a:br>
            <a:r>
              <a:rPr lang="en-US" sz="2000" dirty="0">
                <a:latin typeface="Footlight MT Light" panose="0204060206030A020304" pitchFamily="18" charset="0"/>
              </a:rPr>
              <a:t/>
            </a:r>
            <a:br>
              <a:rPr lang="en-US" sz="2000" dirty="0">
                <a:latin typeface="Footlight MT Light" panose="0204060206030A020304" pitchFamily="18" charset="0"/>
              </a:rPr>
            </a:br>
            <a:r>
              <a:rPr lang="en-US" sz="2000" dirty="0" smtClean="0">
                <a:latin typeface="Footlight MT Light" panose="0204060206030A020304" pitchFamily="18" charset="0"/>
              </a:rPr>
              <a:t/>
            </a:r>
            <a:br>
              <a:rPr lang="en-US" sz="2000" dirty="0" smtClean="0">
                <a:latin typeface="Footlight MT Light" panose="0204060206030A020304" pitchFamily="18" charset="0"/>
              </a:rPr>
            </a:br>
            <a:endParaRPr lang="en-IN" sz="2000" spc="335" dirty="0">
              <a:latin typeface="Footlight MT Light" panose="0204060206030A020304" pitchFamily="18" charset="0"/>
            </a:endParaRPr>
          </a:p>
        </p:txBody>
      </p:sp>
      <p:sp>
        <p:nvSpPr>
          <p:cNvPr id="4" name="object 4"/>
          <p:cNvSpPr/>
          <p:nvPr/>
        </p:nvSpPr>
        <p:spPr>
          <a:xfrm>
            <a:off x="4885034" y="831718"/>
            <a:ext cx="182880" cy="295275"/>
          </a:xfrm>
          <a:custGeom>
            <a:avLst/>
            <a:gdLst/>
            <a:ahLst/>
            <a:cxnLst/>
            <a:rect l="l" t="t" r="r" b="b"/>
            <a:pathLst>
              <a:path w="182879" h="295275">
                <a:moveTo>
                  <a:pt x="81893" y="163622"/>
                </a:moveTo>
                <a:lnTo>
                  <a:pt x="50019" y="157194"/>
                </a:lnTo>
                <a:lnTo>
                  <a:pt x="23988" y="139663"/>
                </a:lnTo>
                <a:lnTo>
                  <a:pt x="6436" y="113658"/>
                </a:lnTo>
                <a:lnTo>
                  <a:pt x="0" y="81811"/>
                </a:lnTo>
                <a:lnTo>
                  <a:pt x="0" y="75474"/>
                </a:lnTo>
                <a:lnTo>
                  <a:pt x="12005" y="38653"/>
                </a:lnTo>
                <a:lnTo>
                  <a:pt x="45572" y="8496"/>
                </a:lnTo>
                <a:lnTo>
                  <a:pt x="81893" y="0"/>
                </a:lnTo>
                <a:lnTo>
                  <a:pt x="86568" y="0"/>
                </a:lnTo>
                <a:lnTo>
                  <a:pt x="91125" y="487"/>
                </a:lnTo>
                <a:lnTo>
                  <a:pt x="95590" y="1236"/>
                </a:lnTo>
                <a:lnTo>
                  <a:pt x="112978" y="3588"/>
                </a:lnTo>
                <a:lnTo>
                  <a:pt x="156190" y="28183"/>
                </a:lnTo>
                <a:lnTo>
                  <a:pt x="180715" y="80658"/>
                </a:lnTo>
                <a:lnTo>
                  <a:pt x="182353" y="103338"/>
                </a:lnTo>
                <a:lnTo>
                  <a:pt x="176717" y="144462"/>
                </a:lnTo>
                <a:lnTo>
                  <a:pt x="175545" y="147218"/>
                </a:lnTo>
                <a:lnTo>
                  <a:pt x="130954" y="147218"/>
                </a:lnTo>
                <a:lnTo>
                  <a:pt x="120102" y="154102"/>
                </a:lnTo>
                <a:lnTo>
                  <a:pt x="108201" y="159261"/>
                </a:lnTo>
                <a:lnTo>
                  <a:pt x="95411" y="162500"/>
                </a:lnTo>
                <a:lnTo>
                  <a:pt x="81893" y="163622"/>
                </a:lnTo>
                <a:close/>
              </a:path>
              <a:path w="182879" h="295275">
                <a:moveTo>
                  <a:pt x="41463" y="295274"/>
                </a:moveTo>
                <a:lnTo>
                  <a:pt x="31866" y="280339"/>
                </a:lnTo>
                <a:lnTo>
                  <a:pt x="75291" y="247823"/>
                </a:lnTo>
                <a:lnTo>
                  <a:pt x="106311" y="215309"/>
                </a:lnTo>
                <a:lnTo>
                  <a:pt x="124924" y="182792"/>
                </a:lnTo>
                <a:lnTo>
                  <a:pt x="131129" y="150267"/>
                </a:lnTo>
                <a:lnTo>
                  <a:pt x="131129" y="149194"/>
                </a:lnTo>
                <a:lnTo>
                  <a:pt x="130980" y="148246"/>
                </a:lnTo>
                <a:lnTo>
                  <a:pt x="130954" y="147218"/>
                </a:lnTo>
                <a:lnTo>
                  <a:pt x="175545" y="147218"/>
                </a:lnTo>
                <a:lnTo>
                  <a:pt x="159810" y="184217"/>
                </a:lnTo>
                <a:lnTo>
                  <a:pt x="131632" y="222603"/>
                </a:lnTo>
                <a:lnTo>
                  <a:pt x="92183" y="259622"/>
                </a:lnTo>
                <a:lnTo>
                  <a:pt x="41463" y="295274"/>
                </a:lnTo>
                <a:close/>
              </a:path>
            </a:pathLst>
          </a:custGeom>
          <a:solidFill>
            <a:srgbClr val="F1F1F1"/>
          </a:solidFill>
        </p:spPr>
        <p:txBody>
          <a:bodyPr wrap="square" lIns="0" tIns="0" rIns="0" bIns="0" rtlCol="0"/>
          <a:lstStyle/>
          <a:p>
            <a:endParaRPr dirty="0"/>
          </a:p>
        </p:txBody>
      </p:sp>
      <p:sp>
        <p:nvSpPr>
          <p:cNvPr id="5" name="object 5"/>
          <p:cNvSpPr/>
          <p:nvPr/>
        </p:nvSpPr>
        <p:spPr>
          <a:xfrm>
            <a:off x="4682182" y="831717"/>
            <a:ext cx="184150" cy="295275"/>
          </a:xfrm>
          <a:custGeom>
            <a:avLst/>
            <a:gdLst/>
            <a:ahLst/>
            <a:cxnLst/>
            <a:rect l="l" t="t" r="r" b="b"/>
            <a:pathLst>
              <a:path w="184150" h="295275">
                <a:moveTo>
                  <a:pt x="81893" y="163623"/>
                </a:moveTo>
                <a:lnTo>
                  <a:pt x="50019" y="157192"/>
                </a:lnTo>
                <a:lnTo>
                  <a:pt x="23988" y="139657"/>
                </a:lnTo>
                <a:lnTo>
                  <a:pt x="6436" y="113652"/>
                </a:lnTo>
                <a:lnTo>
                  <a:pt x="0" y="81811"/>
                </a:lnTo>
                <a:lnTo>
                  <a:pt x="6436" y="49968"/>
                </a:lnTo>
                <a:lnTo>
                  <a:pt x="23988" y="23963"/>
                </a:lnTo>
                <a:lnTo>
                  <a:pt x="50019" y="6429"/>
                </a:lnTo>
                <a:lnTo>
                  <a:pt x="81893" y="0"/>
                </a:lnTo>
                <a:lnTo>
                  <a:pt x="86412" y="0"/>
                </a:lnTo>
                <a:lnTo>
                  <a:pt x="90816" y="475"/>
                </a:lnTo>
                <a:lnTo>
                  <a:pt x="95125" y="1168"/>
                </a:lnTo>
                <a:lnTo>
                  <a:pt x="113030" y="3333"/>
                </a:lnTo>
                <a:lnTo>
                  <a:pt x="157379" y="28168"/>
                </a:lnTo>
                <a:lnTo>
                  <a:pt x="181895" y="80647"/>
                </a:lnTo>
                <a:lnTo>
                  <a:pt x="183530" y="103338"/>
                </a:lnTo>
                <a:lnTo>
                  <a:pt x="177894" y="144462"/>
                </a:lnTo>
                <a:lnTo>
                  <a:pt x="177085" y="146366"/>
                </a:lnTo>
                <a:lnTo>
                  <a:pt x="132078" y="146366"/>
                </a:lnTo>
                <a:lnTo>
                  <a:pt x="121038" y="153611"/>
                </a:lnTo>
                <a:lnTo>
                  <a:pt x="108871" y="159038"/>
                </a:lnTo>
                <a:lnTo>
                  <a:pt x="95762" y="162442"/>
                </a:lnTo>
                <a:lnTo>
                  <a:pt x="81893" y="163623"/>
                </a:lnTo>
                <a:close/>
              </a:path>
              <a:path w="184150" h="295275">
                <a:moveTo>
                  <a:pt x="42644" y="295275"/>
                </a:moveTo>
                <a:lnTo>
                  <a:pt x="33039" y="280339"/>
                </a:lnTo>
                <a:lnTo>
                  <a:pt x="76469" y="247823"/>
                </a:lnTo>
                <a:lnTo>
                  <a:pt x="107489" y="215309"/>
                </a:lnTo>
                <a:lnTo>
                  <a:pt x="126099" y="182792"/>
                </a:lnTo>
                <a:lnTo>
                  <a:pt x="132302" y="150267"/>
                </a:lnTo>
                <a:lnTo>
                  <a:pt x="132302" y="148885"/>
                </a:lnTo>
                <a:lnTo>
                  <a:pt x="132146" y="147664"/>
                </a:lnTo>
                <a:lnTo>
                  <a:pt x="132078" y="146366"/>
                </a:lnTo>
                <a:lnTo>
                  <a:pt x="177085" y="146366"/>
                </a:lnTo>
                <a:lnTo>
                  <a:pt x="160987" y="184217"/>
                </a:lnTo>
                <a:lnTo>
                  <a:pt x="132808" y="222603"/>
                </a:lnTo>
                <a:lnTo>
                  <a:pt x="93361" y="259622"/>
                </a:lnTo>
                <a:lnTo>
                  <a:pt x="42644" y="295275"/>
                </a:lnTo>
                <a:close/>
              </a:path>
            </a:pathLst>
          </a:custGeom>
          <a:solidFill>
            <a:srgbClr val="F1F1F1"/>
          </a:solidFill>
        </p:spPr>
        <p:txBody>
          <a:bodyPr wrap="square" lIns="0" tIns="0" rIns="0" bIns="0" rtlCol="0"/>
          <a:lstStyle/>
          <a:p>
            <a:endParaRPr/>
          </a:p>
        </p:txBody>
      </p:sp>
      <p:sp>
        <p:nvSpPr>
          <p:cNvPr id="6" name="object 6"/>
          <p:cNvSpPr/>
          <p:nvPr/>
        </p:nvSpPr>
        <p:spPr>
          <a:xfrm>
            <a:off x="4686304" y="5114925"/>
            <a:ext cx="182880" cy="295275"/>
          </a:xfrm>
          <a:custGeom>
            <a:avLst/>
            <a:gdLst/>
            <a:ahLst/>
            <a:cxnLst/>
            <a:rect l="l" t="t" r="r" b="b"/>
            <a:pathLst>
              <a:path w="182879" h="295275">
                <a:moveTo>
                  <a:pt x="100459" y="131651"/>
                </a:moveTo>
                <a:lnTo>
                  <a:pt x="132334" y="138080"/>
                </a:lnTo>
                <a:lnTo>
                  <a:pt x="158365" y="155611"/>
                </a:lnTo>
                <a:lnTo>
                  <a:pt x="175917" y="181616"/>
                </a:lnTo>
                <a:lnTo>
                  <a:pt x="182353" y="213463"/>
                </a:lnTo>
                <a:lnTo>
                  <a:pt x="182353" y="219800"/>
                </a:lnTo>
                <a:lnTo>
                  <a:pt x="170347" y="256621"/>
                </a:lnTo>
                <a:lnTo>
                  <a:pt x="136780" y="286778"/>
                </a:lnTo>
                <a:lnTo>
                  <a:pt x="100459" y="295274"/>
                </a:lnTo>
                <a:lnTo>
                  <a:pt x="95784" y="295274"/>
                </a:lnTo>
                <a:lnTo>
                  <a:pt x="91228" y="294787"/>
                </a:lnTo>
                <a:lnTo>
                  <a:pt x="86763" y="294038"/>
                </a:lnTo>
                <a:lnTo>
                  <a:pt x="69375" y="291686"/>
                </a:lnTo>
                <a:lnTo>
                  <a:pt x="26162" y="267091"/>
                </a:lnTo>
                <a:lnTo>
                  <a:pt x="1637" y="214616"/>
                </a:lnTo>
                <a:lnTo>
                  <a:pt x="0" y="191936"/>
                </a:lnTo>
                <a:lnTo>
                  <a:pt x="5635" y="150812"/>
                </a:lnTo>
                <a:lnTo>
                  <a:pt x="6807" y="148056"/>
                </a:lnTo>
                <a:lnTo>
                  <a:pt x="51399" y="148056"/>
                </a:lnTo>
                <a:lnTo>
                  <a:pt x="62250" y="141172"/>
                </a:lnTo>
                <a:lnTo>
                  <a:pt x="74152" y="136013"/>
                </a:lnTo>
                <a:lnTo>
                  <a:pt x="86942" y="132774"/>
                </a:lnTo>
                <a:lnTo>
                  <a:pt x="100459" y="131651"/>
                </a:lnTo>
                <a:close/>
              </a:path>
              <a:path w="182879" h="295275">
                <a:moveTo>
                  <a:pt x="140890" y="0"/>
                </a:moveTo>
                <a:lnTo>
                  <a:pt x="150487" y="14935"/>
                </a:lnTo>
                <a:lnTo>
                  <a:pt x="107061" y="47451"/>
                </a:lnTo>
                <a:lnTo>
                  <a:pt x="76041" y="79965"/>
                </a:lnTo>
                <a:lnTo>
                  <a:pt x="57428" y="112482"/>
                </a:lnTo>
                <a:lnTo>
                  <a:pt x="51224" y="145007"/>
                </a:lnTo>
                <a:lnTo>
                  <a:pt x="51224" y="146080"/>
                </a:lnTo>
                <a:lnTo>
                  <a:pt x="51372" y="147028"/>
                </a:lnTo>
                <a:lnTo>
                  <a:pt x="51399" y="148056"/>
                </a:lnTo>
                <a:lnTo>
                  <a:pt x="6807" y="148056"/>
                </a:lnTo>
                <a:lnTo>
                  <a:pt x="22542" y="111057"/>
                </a:lnTo>
                <a:lnTo>
                  <a:pt x="50721" y="72671"/>
                </a:lnTo>
                <a:lnTo>
                  <a:pt x="90170" y="35652"/>
                </a:lnTo>
                <a:lnTo>
                  <a:pt x="140890" y="0"/>
                </a:lnTo>
                <a:close/>
              </a:path>
            </a:pathLst>
          </a:custGeom>
          <a:solidFill>
            <a:srgbClr val="F1F1F1"/>
          </a:solidFill>
        </p:spPr>
        <p:txBody>
          <a:bodyPr wrap="square" lIns="0" tIns="0" rIns="0" bIns="0" rtlCol="0"/>
          <a:lstStyle/>
          <a:p>
            <a:endParaRPr/>
          </a:p>
        </p:txBody>
      </p:sp>
      <p:sp>
        <p:nvSpPr>
          <p:cNvPr id="7" name="object 7"/>
          <p:cNvSpPr/>
          <p:nvPr/>
        </p:nvSpPr>
        <p:spPr>
          <a:xfrm>
            <a:off x="4883764" y="5114925"/>
            <a:ext cx="184150" cy="295275"/>
          </a:xfrm>
          <a:custGeom>
            <a:avLst/>
            <a:gdLst/>
            <a:ahLst/>
            <a:cxnLst/>
            <a:rect l="l" t="t" r="r" b="b"/>
            <a:pathLst>
              <a:path w="184150" h="295275">
                <a:moveTo>
                  <a:pt x="101636" y="131652"/>
                </a:moveTo>
                <a:lnTo>
                  <a:pt x="133511" y="138082"/>
                </a:lnTo>
                <a:lnTo>
                  <a:pt x="159542" y="155617"/>
                </a:lnTo>
                <a:lnTo>
                  <a:pt x="177094" y="181622"/>
                </a:lnTo>
                <a:lnTo>
                  <a:pt x="183530" y="213463"/>
                </a:lnTo>
                <a:lnTo>
                  <a:pt x="177094" y="245306"/>
                </a:lnTo>
                <a:lnTo>
                  <a:pt x="159542" y="271311"/>
                </a:lnTo>
                <a:lnTo>
                  <a:pt x="133511" y="288845"/>
                </a:lnTo>
                <a:lnTo>
                  <a:pt x="101636" y="295275"/>
                </a:lnTo>
                <a:lnTo>
                  <a:pt x="97118" y="295275"/>
                </a:lnTo>
                <a:lnTo>
                  <a:pt x="92714" y="294799"/>
                </a:lnTo>
                <a:lnTo>
                  <a:pt x="88405" y="294106"/>
                </a:lnTo>
                <a:lnTo>
                  <a:pt x="70499" y="291941"/>
                </a:lnTo>
                <a:lnTo>
                  <a:pt x="26151" y="267106"/>
                </a:lnTo>
                <a:lnTo>
                  <a:pt x="1635" y="214627"/>
                </a:lnTo>
                <a:lnTo>
                  <a:pt x="0" y="191936"/>
                </a:lnTo>
                <a:lnTo>
                  <a:pt x="5636" y="150812"/>
                </a:lnTo>
                <a:lnTo>
                  <a:pt x="6445" y="148908"/>
                </a:lnTo>
                <a:lnTo>
                  <a:pt x="51452" y="148908"/>
                </a:lnTo>
                <a:lnTo>
                  <a:pt x="62492" y="141663"/>
                </a:lnTo>
                <a:lnTo>
                  <a:pt x="74658" y="136236"/>
                </a:lnTo>
                <a:lnTo>
                  <a:pt x="87768" y="132832"/>
                </a:lnTo>
                <a:lnTo>
                  <a:pt x="101636" y="131652"/>
                </a:lnTo>
                <a:close/>
              </a:path>
              <a:path w="184150" h="295275">
                <a:moveTo>
                  <a:pt x="140886" y="0"/>
                </a:moveTo>
                <a:lnTo>
                  <a:pt x="150491" y="14935"/>
                </a:lnTo>
                <a:lnTo>
                  <a:pt x="107060" y="47451"/>
                </a:lnTo>
                <a:lnTo>
                  <a:pt x="76041" y="79965"/>
                </a:lnTo>
                <a:lnTo>
                  <a:pt x="57431" y="112482"/>
                </a:lnTo>
                <a:lnTo>
                  <a:pt x="51228" y="145007"/>
                </a:lnTo>
                <a:lnTo>
                  <a:pt x="51228" y="146389"/>
                </a:lnTo>
                <a:lnTo>
                  <a:pt x="51384" y="147610"/>
                </a:lnTo>
                <a:lnTo>
                  <a:pt x="51452" y="148908"/>
                </a:lnTo>
                <a:lnTo>
                  <a:pt x="6445" y="148908"/>
                </a:lnTo>
                <a:lnTo>
                  <a:pt x="22543" y="111057"/>
                </a:lnTo>
                <a:lnTo>
                  <a:pt x="50721" y="72671"/>
                </a:lnTo>
                <a:lnTo>
                  <a:pt x="90169" y="35652"/>
                </a:lnTo>
                <a:lnTo>
                  <a:pt x="140886" y="0"/>
                </a:lnTo>
                <a:close/>
              </a:path>
            </a:pathLst>
          </a:custGeom>
          <a:solidFill>
            <a:srgbClr val="F1F1F1"/>
          </a:solidFill>
        </p:spPr>
        <p:txBody>
          <a:bodyPr wrap="square" lIns="0" tIns="0" rIns="0" bIns="0" rtlCol="0"/>
          <a:lstStyle/>
          <a:p>
            <a:endParaRPr/>
          </a:p>
        </p:txBody>
      </p:sp>
      <p:sp>
        <p:nvSpPr>
          <p:cNvPr id="8" name="object 8"/>
          <p:cNvSpPr/>
          <p:nvPr/>
        </p:nvSpPr>
        <p:spPr>
          <a:xfrm>
            <a:off x="0" y="6047104"/>
            <a:ext cx="120650" cy="1268095"/>
          </a:xfrm>
          <a:custGeom>
            <a:avLst/>
            <a:gdLst/>
            <a:ahLst/>
            <a:cxnLst/>
            <a:rect l="l" t="t" r="r" b="b"/>
            <a:pathLst>
              <a:path w="120650" h="1268095">
                <a:moveTo>
                  <a:pt x="0" y="1268095"/>
                </a:moveTo>
                <a:lnTo>
                  <a:pt x="120217" y="1268095"/>
                </a:lnTo>
                <a:lnTo>
                  <a:pt x="120217" y="0"/>
                </a:lnTo>
                <a:lnTo>
                  <a:pt x="0" y="0"/>
                </a:lnTo>
                <a:lnTo>
                  <a:pt x="0" y="1268095"/>
                </a:lnTo>
                <a:close/>
              </a:path>
            </a:pathLst>
          </a:custGeom>
          <a:solidFill>
            <a:srgbClr val="FF7477"/>
          </a:solidFill>
        </p:spPr>
        <p:txBody>
          <a:bodyPr wrap="square" lIns="0" tIns="0" rIns="0" bIns="0" rtlCol="0"/>
          <a:lstStyle/>
          <a:p>
            <a:endParaRPr/>
          </a:p>
        </p:txBody>
      </p:sp>
      <p:sp>
        <p:nvSpPr>
          <p:cNvPr id="9" name="object 9"/>
          <p:cNvSpPr/>
          <p:nvPr/>
        </p:nvSpPr>
        <p:spPr>
          <a:xfrm>
            <a:off x="116730" y="6047104"/>
            <a:ext cx="799465" cy="1268095"/>
          </a:xfrm>
          <a:custGeom>
            <a:avLst/>
            <a:gdLst/>
            <a:ahLst/>
            <a:cxnLst/>
            <a:rect l="l" t="t" r="r" b="b"/>
            <a:pathLst>
              <a:path w="799465" h="1268095">
                <a:moveTo>
                  <a:pt x="179756" y="1268095"/>
                </a:moveTo>
                <a:lnTo>
                  <a:pt x="0" y="1268095"/>
                </a:lnTo>
                <a:lnTo>
                  <a:pt x="0" y="0"/>
                </a:lnTo>
                <a:lnTo>
                  <a:pt x="24108" y="0"/>
                </a:lnTo>
                <a:lnTo>
                  <a:pt x="798862" y="704849"/>
                </a:lnTo>
                <a:lnTo>
                  <a:pt x="179756" y="1268095"/>
                </a:lnTo>
                <a:close/>
              </a:path>
            </a:pathLst>
          </a:custGeom>
          <a:solidFill>
            <a:srgbClr val="FF7477"/>
          </a:solidFill>
        </p:spPr>
        <p:txBody>
          <a:bodyPr wrap="square" lIns="0" tIns="0" rIns="0" bIns="0" rtlCol="0"/>
          <a:lstStyle/>
          <a:p>
            <a:endParaRPr/>
          </a:p>
        </p:txBody>
      </p:sp>
      <p:sp>
        <p:nvSpPr>
          <p:cNvPr id="10" name="object 10"/>
          <p:cNvSpPr/>
          <p:nvPr/>
        </p:nvSpPr>
        <p:spPr>
          <a:xfrm>
            <a:off x="1285694" y="6773712"/>
            <a:ext cx="0" cy="541655"/>
          </a:xfrm>
          <a:custGeom>
            <a:avLst/>
            <a:gdLst/>
            <a:ahLst/>
            <a:cxnLst/>
            <a:rect l="l" t="t" r="r" b="b"/>
            <a:pathLst>
              <a:path h="541654">
                <a:moveTo>
                  <a:pt x="0" y="0"/>
                </a:moveTo>
                <a:lnTo>
                  <a:pt x="0" y="541487"/>
                </a:lnTo>
              </a:path>
            </a:pathLst>
          </a:custGeom>
          <a:ln w="69111">
            <a:solidFill>
              <a:srgbClr val="FFCC57"/>
            </a:solidFill>
          </a:ln>
        </p:spPr>
        <p:txBody>
          <a:bodyPr wrap="square" lIns="0" tIns="0" rIns="0" bIns="0" rtlCol="0"/>
          <a:lstStyle/>
          <a:p>
            <a:endParaRPr/>
          </a:p>
        </p:txBody>
      </p:sp>
      <p:sp>
        <p:nvSpPr>
          <p:cNvPr id="11" name="object 11"/>
          <p:cNvSpPr/>
          <p:nvPr/>
        </p:nvSpPr>
        <p:spPr>
          <a:xfrm>
            <a:off x="977521" y="7063926"/>
            <a:ext cx="275590" cy="251460"/>
          </a:xfrm>
          <a:custGeom>
            <a:avLst/>
            <a:gdLst/>
            <a:ahLst/>
            <a:cxnLst/>
            <a:rect l="l" t="t" r="r" b="b"/>
            <a:pathLst>
              <a:path w="275590" h="251459">
                <a:moveTo>
                  <a:pt x="275046" y="251273"/>
                </a:moveTo>
                <a:lnTo>
                  <a:pt x="0" y="251273"/>
                </a:lnTo>
                <a:lnTo>
                  <a:pt x="275046" y="0"/>
                </a:lnTo>
                <a:lnTo>
                  <a:pt x="275046" y="251273"/>
                </a:lnTo>
                <a:close/>
              </a:path>
            </a:pathLst>
          </a:custGeom>
          <a:solidFill>
            <a:srgbClr val="FFCC57"/>
          </a:solidFill>
        </p:spPr>
        <p:txBody>
          <a:bodyPr wrap="square" lIns="0" tIns="0" rIns="0" bIns="0" rtlCol="0"/>
          <a:lstStyle/>
          <a:p>
            <a:endParaRPr/>
          </a:p>
        </p:txBody>
      </p:sp>
      <p:sp>
        <p:nvSpPr>
          <p:cNvPr id="12" name="object 12"/>
          <p:cNvSpPr/>
          <p:nvPr/>
        </p:nvSpPr>
        <p:spPr>
          <a:xfrm>
            <a:off x="934896" y="6773712"/>
            <a:ext cx="318135" cy="290830"/>
          </a:xfrm>
          <a:custGeom>
            <a:avLst/>
            <a:gdLst/>
            <a:ahLst/>
            <a:cxnLst/>
            <a:rect l="l" t="t" r="r" b="b"/>
            <a:pathLst>
              <a:path w="318134" h="290829">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13" name="object 13"/>
          <p:cNvSpPr/>
          <p:nvPr/>
        </p:nvSpPr>
        <p:spPr>
          <a:xfrm>
            <a:off x="1318821" y="6773712"/>
            <a:ext cx="327660" cy="541655"/>
          </a:xfrm>
          <a:custGeom>
            <a:avLst/>
            <a:gdLst/>
            <a:ahLst/>
            <a:cxnLst/>
            <a:rect l="l" t="t" r="r" b="b"/>
            <a:pathLst>
              <a:path w="327660" h="541654">
                <a:moveTo>
                  <a:pt x="52510" y="541487"/>
                </a:moveTo>
                <a:lnTo>
                  <a:pt x="0" y="541487"/>
                </a:lnTo>
                <a:lnTo>
                  <a:pt x="0" y="0"/>
                </a:lnTo>
                <a:lnTo>
                  <a:pt x="9885" y="0"/>
                </a:lnTo>
                <a:lnTo>
                  <a:pt x="327557" y="290214"/>
                </a:lnTo>
                <a:lnTo>
                  <a:pt x="52510" y="541487"/>
                </a:lnTo>
                <a:close/>
              </a:path>
            </a:pathLst>
          </a:custGeom>
          <a:solidFill>
            <a:srgbClr val="FFCC57"/>
          </a:solidFill>
        </p:spPr>
        <p:txBody>
          <a:bodyPr wrap="square" lIns="0" tIns="0" rIns="0" bIns="0" rtlCol="0"/>
          <a:lstStyle/>
          <a:p>
            <a:endParaRPr/>
          </a:p>
        </p:txBody>
      </p:sp>
      <p:sp>
        <p:nvSpPr>
          <p:cNvPr id="14" name="object 14"/>
          <p:cNvSpPr/>
          <p:nvPr/>
        </p:nvSpPr>
        <p:spPr>
          <a:xfrm>
            <a:off x="1205309" y="4832194"/>
            <a:ext cx="149860" cy="1216660"/>
          </a:xfrm>
          <a:custGeom>
            <a:avLst/>
            <a:gdLst/>
            <a:ahLst/>
            <a:cxnLst/>
            <a:rect l="l" t="t" r="r" b="b"/>
            <a:pathLst>
              <a:path w="149859" h="1216660">
                <a:moveTo>
                  <a:pt x="0" y="0"/>
                </a:moveTo>
                <a:lnTo>
                  <a:pt x="0" y="1216179"/>
                </a:lnTo>
                <a:lnTo>
                  <a:pt x="149750" y="1216179"/>
                </a:lnTo>
                <a:lnTo>
                  <a:pt x="149750" y="0"/>
                </a:lnTo>
                <a:lnTo>
                  <a:pt x="0" y="0"/>
                </a:lnTo>
                <a:close/>
              </a:path>
            </a:pathLst>
          </a:custGeom>
          <a:solidFill>
            <a:srgbClr val="F1F1F1"/>
          </a:solidFill>
        </p:spPr>
        <p:txBody>
          <a:bodyPr wrap="square" lIns="0" tIns="0" rIns="0" bIns="0" rtlCol="0"/>
          <a:lstStyle/>
          <a:p>
            <a:endParaRPr/>
          </a:p>
        </p:txBody>
      </p:sp>
      <p:sp>
        <p:nvSpPr>
          <p:cNvPr id="15" name="object 15"/>
          <p:cNvSpPr/>
          <p:nvPr/>
        </p:nvSpPr>
        <p:spPr>
          <a:xfrm>
            <a:off x="539802" y="5441794"/>
            <a:ext cx="668655" cy="607060"/>
          </a:xfrm>
          <a:custGeom>
            <a:avLst/>
            <a:gdLst/>
            <a:ahLst/>
            <a:cxnLst/>
            <a:rect l="l" t="t" r="r" b="b"/>
            <a:pathLst>
              <a:path w="668655" h="607060">
                <a:moveTo>
                  <a:pt x="668529" y="606579"/>
                </a:moveTo>
                <a:lnTo>
                  <a:pt x="0" y="606579"/>
                </a:lnTo>
                <a:lnTo>
                  <a:pt x="668529" y="0"/>
                </a:lnTo>
                <a:lnTo>
                  <a:pt x="668529" y="606579"/>
                </a:lnTo>
                <a:close/>
              </a:path>
            </a:pathLst>
          </a:custGeom>
          <a:solidFill>
            <a:srgbClr val="F1F1F1"/>
          </a:solidFill>
        </p:spPr>
        <p:txBody>
          <a:bodyPr wrap="square" lIns="0" tIns="0" rIns="0" bIns="0" rtlCol="0"/>
          <a:lstStyle/>
          <a:p>
            <a:endParaRPr/>
          </a:p>
        </p:txBody>
      </p:sp>
      <p:sp>
        <p:nvSpPr>
          <p:cNvPr id="16" name="object 16"/>
          <p:cNvSpPr/>
          <p:nvPr/>
        </p:nvSpPr>
        <p:spPr>
          <a:xfrm>
            <a:off x="536474" y="4832194"/>
            <a:ext cx="672465" cy="609600"/>
          </a:xfrm>
          <a:custGeom>
            <a:avLst/>
            <a:gdLst/>
            <a:ahLst/>
            <a:cxnLst/>
            <a:rect l="l" t="t" r="r" b="b"/>
            <a:pathLst>
              <a:path w="672465" h="609600">
                <a:moveTo>
                  <a:pt x="671858" y="609599"/>
                </a:moveTo>
                <a:lnTo>
                  <a:pt x="0" y="0"/>
                </a:lnTo>
                <a:lnTo>
                  <a:pt x="671858" y="0"/>
                </a:lnTo>
                <a:lnTo>
                  <a:pt x="671858" y="609599"/>
                </a:lnTo>
                <a:close/>
              </a:path>
            </a:pathLst>
          </a:custGeom>
          <a:solidFill>
            <a:srgbClr val="F1F1F1"/>
          </a:solidFill>
        </p:spPr>
        <p:txBody>
          <a:bodyPr wrap="square" lIns="0" tIns="0" rIns="0" bIns="0" rtlCol="0"/>
          <a:lstStyle/>
          <a:p>
            <a:endParaRPr/>
          </a:p>
        </p:txBody>
      </p:sp>
      <p:sp>
        <p:nvSpPr>
          <p:cNvPr id="17" name="object 17"/>
          <p:cNvSpPr/>
          <p:nvPr/>
        </p:nvSpPr>
        <p:spPr>
          <a:xfrm>
            <a:off x="1352036" y="48321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F1F1F1"/>
          </a:solidFill>
        </p:spPr>
        <p:txBody>
          <a:bodyPr wrap="square" lIns="0" tIns="0" rIns="0" bIns="0" rtlCol="0"/>
          <a:lstStyle/>
          <a:p>
            <a:endParaRPr/>
          </a:p>
        </p:txBody>
      </p:sp>
      <p:sp>
        <p:nvSpPr>
          <p:cNvPr id="18" name="object 18"/>
          <p:cNvSpPr/>
          <p:nvPr/>
        </p:nvSpPr>
        <p:spPr>
          <a:xfrm>
            <a:off x="8056699" y="0"/>
            <a:ext cx="179070" cy="1376680"/>
          </a:xfrm>
          <a:custGeom>
            <a:avLst/>
            <a:gdLst/>
            <a:ahLst/>
            <a:cxnLst/>
            <a:rect l="l" t="t" r="r" b="b"/>
            <a:pathLst>
              <a:path w="179070" h="1376680">
                <a:moveTo>
                  <a:pt x="178817" y="0"/>
                </a:moveTo>
                <a:lnTo>
                  <a:pt x="0" y="0"/>
                </a:lnTo>
                <a:lnTo>
                  <a:pt x="0" y="1376362"/>
                </a:lnTo>
                <a:lnTo>
                  <a:pt x="178817" y="1376362"/>
                </a:lnTo>
                <a:lnTo>
                  <a:pt x="178817" y="0"/>
                </a:lnTo>
                <a:close/>
              </a:path>
            </a:pathLst>
          </a:custGeom>
          <a:solidFill>
            <a:srgbClr val="FF7477"/>
          </a:solidFill>
        </p:spPr>
        <p:txBody>
          <a:bodyPr wrap="square" lIns="0" tIns="0" rIns="0" bIns="0" rtlCol="0"/>
          <a:lstStyle/>
          <a:p>
            <a:endParaRPr/>
          </a:p>
        </p:txBody>
      </p:sp>
      <p:sp>
        <p:nvSpPr>
          <p:cNvPr id="19" name="object 19"/>
          <p:cNvSpPr/>
          <p:nvPr/>
        </p:nvSpPr>
        <p:spPr>
          <a:xfrm>
            <a:off x="7289269" y="675004"/>
            <a:ext cx="771525" cy="701675"/>
          </a:xfrm>
          <a:custGeom>
            <a:avLst/>
            <a:gdLst/>
            <a:ahLst/>
            <a:cxnLst/>
            <a:rect l="l" t="t" r="r" b="b"/>
            <a:pathLst>
              <a:path w="771525" h="701675">
                <a:moveTo>
                  <a:pt x="770915" y="701357"/>
                </a:moveTo>
                <a:lnTo>
                  <a:pt x="0" y="701357"/>
                </a:lnTo>
                <a:lnTo>
                  <a:pt x="770915" y="0"/>
                </a:lnTo>
                <a:lnTo>
                  <a:pt x="770915" y="701357"/>
                </a:lnTo>
                <a:close/>
              </a:path>
            </a:pathLst>
          </a:custGeom>
          <a:solidFill>
            <a:srgbClr val="FF7477"/>
          </a:solidFill>
        </p:spPr>
        <p:txBody>
          <a:bodyPr wrap="square" lIns="0" tIns="0" rIns="0" bIns="0" rtlCol="0"/>
          <a:lstStyle/>
          <a:p>
            <a:endParaRPr/>
          </a:p>
        </p:txBody>
      </p:sp>
      <p:sp>
        <p:nvSpPr>
          <p:cNvPr id="20" name="object 20"/>
          <p:cNvSpPr/>
          <p:nvPr/>
        </p:nvSpPr>
        <p:spPr>
          <a:xfrm>
            <a:off x="7318236" y="0"/>
            <a:ext cx="742315" cy="675005"/>
          </a:xfrm>
          <a:custGeom>
            <a:avLst/>
            <a:gdLst/>
            <a:ahLst/>
            <a:cxnLst/>
            <a:rect l="l" t="t" r="r" b="b"/>
            <a:pathLst>
              <a:path w="742315" h="675005">
                <a:moveTo>
                  <a:pt x="741949" y="675004"/>
                </a:moveTo>
                <a:lnTo>
                  <a:pt x="0" y="0"/>
                </a:lnTo>
                <a:lnTo>
                  <a:pt x="741949" y="0"/>
                </a:lnTo>
                <a:lnTo>
                  <a:pt x="741949" y="675004"/>
                </a:lnTo>
                <a:close/>
              </a:path>
            </a:pathLst>
          </a:custGeom>
          <a:solidFill>
            <a:srgbClr val="FF7477"/>
          </a:solidFill>
        </p:spPr>
        <p:txBody>
          <a:bodyPr wrap="square" lIns="0" tIns="0" rIns="0" bIns="0" rtlCol="0"/>
          <a:lstStyle/>
          <a:p>
            <a:endParaRPr/>
          </a:p>
        </p:txBody>
      </p:sp>
      <p:sp>
        <p:nvSpPr>
          <p:cNvPr id="21" name="object 21"/>
          <p:cNvSpPr/>
          <p:nvPr/>
        </p:nvSpPr>
        <p:spPr>
          <a:xfrm>
            <a:off x="8232030" y="0"/>
            <a:ext cx="799465" cy="1376680"/>
          </a:xfrm>
          <a:custGeom>
            <a:avLst/>
            <a:gdLst/>
            <a:ahLst/>
            <a:cxnLst/>
            <a:rect l="l" t="t" r="r" b="b"/>
            <a:pathLst>
              <a:path w="799465" h="1376680">
                <a:moveTo>
                  <a:pt x="27947" y="1376362"/>
                </a:moveTo>
                <a:lnTo>
                  <a:pt x="0" y="1376362"/>
                </a:lnTo>
                <a:lnTo>
                  <a:pt x="0" y="0"/>
                </a:lnTo>
                <a:lnTo>
                  <a:pt x="56913" y="0"/>
                </a:lnTo>
                <a:lnTo>
                  <a:pt x="798862" y="675004"/>
                </a:lnTo>
                <a:lnTo>
                  <a:pt x="27947" y="1376362"/>
                </a:lnTo>
                <a:close/>
              </a:path>
            </a:pathLst>
          </a:custGeom>
          <a:solidFill>
            <a:srgbClr val="FF7477"/>
          </a:solidFill>
        </p:spPr>
        <p:txBody>
          <a:bodyPr wrap="square" lIns="0" tIns="0" rIns="0" bIns="0" rtlCol="0"/>
          <a:lstStyle/>
          <a:p>
            <a:endParaRPr/>
          </a:p>
        </p:txBody>
      </p:sp>
      <p:sp>
        <p:nvSpPr>
          <p:cNvPr id="22" name="object 22"/>
          <p:cNvSpPr/>
          <p:nvPr/>
        </p:nvSpPr>
        <p:spPr>
          <a:xfrm>
            <a:off x="9400994" y="696762"/>
            <a:ext cx="0" cy="570230"/>
          </a:xfrm>
          <a:custGeom>
            <a:avLst/>
            <a:gdLst/>
            <a:ahLst/>
            <a:cxnLst/>
            <a:rect l="l" t="t" r="r" b="b"/>
            <a:pathLst>
              <a:path h="570230">
                <a:moveTo>
                  <a:pt x="0" y="0"/>
                </a:moveTo>
                <a:lnTo>
                  <a:pt x="0" y="570062"/>
                </a:lnTo>
              </a:path>
            </a:pathLst>
          </a:custGeom>
          <a:ln w="69111">
            <a:solidFill>
              <a:srgbClr val="FFCC57"/>
            </a:solidFill>
          </a:ln>
        </p:spPr>
        <p:txBody>
          <a:bodyPr wrap="square" lIns="0" tIns="0" rIns="0" bIns="0" rtlCol="0"/>
          <a:lstStyle/>
          <a:p>
            <a:endParaRPr/>
          </a:p>
        </p:txBody>
      </p:sp>
      <p:sp>
        <p:nvSpPr>
          <p:cNvPr id="23" name="object 23"/>
          <p:cNvSpPr/>
          <p:nvPr/>
        </p:nvSpPr>
        <p:spPr>
          <a:xfrm>
            <a:off x="9061543" y="986976"/>
            <a:ext cx="306705" cy="280035"/>
          </a:xfrm>
          <a:custGeom>
            <a:avLst/>
            <a:gdLst/>
            <a:ahLst/>
            <a:cxnLst/>
            <a:rect l="l" t="t" r="r" b="b"/>
            <a:pathLst>
              <a:path w="306704" h="280034">
                <a:moveTo>
                  <a:pt x="306325" y="279848"/>
                </a:moveTo>
                <a:lnTo>
                  <a:pt x="0" y="279848"/>
                </a:lnTo>
                <a:lnTo>
                  <a:pt x="306325" y="0"/>
                </a:lnTo>
                <a:lnTo>
                  <a:pt x="306325" y="279848"/>
                </a:lnTo>
                <a:close/>
              </a:path>
            </a:pathLst>
          </a:custGeom>
          <a:solidFill>
            <a:srgbClr val="FFCC57"/>
          </a:solidFill>
        </p:spPr>
        <p:txBody>
          <a:bodyPr wrap="square" lIns="0" tIns="0" rIns="0" bIns="0" rtlCol="0"/>
          <a:lstStyle/>
          <a:p>
            <a:endParaRPr/>
          </a:p>
        </p:txBody>
      </p:sp>
      <p:sp>
        <p:nvSpPr>
          <p:cNvPr id="24" name="object 24"/>
          <p:cNvSpPr/>
          <p:nvPr/>
        </p:nvSpPr>
        <p:spPr>
          <a:xfrm>
            <a:off x="9050197" y="696762"/>
            <a:ext cx="318135" cy="290830"/>
          </a:xfrm>
          <a:custGeom>
            <a:avLst/>
            <a:gdLst/>
            <a:ahLst/>
            <a:cxnLst/>
            <a:rect l="l" t="t" r="r" b="b"/>
            <a:pathLst>
              <a:path w="318134"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5" name="object 25"/>
          <p:cNvSpPr/>
          <p:nvPr/>
        </p:nvSpPr>
        <p:spPr>
          <a:xfrm>
            <a:off x="9434121" y="696762"/>
            <a:ext cx="320040" cy="570230"/>
          </a:xfrm>
          <a:custGeom>
            <a:avLst/>
            <a:gdLst/>
            <a:ahLst/>
            <a:cxnLst/>
            <a:rect l="l" t="t" r="r" b="b"/>
            <a:pathLst>
              <a:path w="320040" h="570230">
                <a:moveTo>
                  <a:pt x="21232" y="570062"/>
                </a:moveTo>
                <a:lnTo>
                  <a:pt x="0" y="570062"/>
                </a:lnTo>
                <a:lnTo>
                  <a:pt x="0" y="0"/>
                </a:lnTo>
                <a:lnTo>
                  <a:pt x="9885" y="0"/>
                </a:lnTo>
                <a:lnTo>
                  <a:pt x="319479" y="282834"/>
                </a:lnTo>
                <a:lnTo>
                  <a:pt x="319479" y="297593"/>
                </a:lnTo>
                <a:lnTo>
                  <a:pt x="21232" y="570062"/>
                </a:lnTo>
                <a:close/>
              </a:path>
            </a:pathLst>
          </a:custGeom>
          <a:solidFill>
            <a:srgbClr val="FFCC57"/>
          </a:solid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571791" y="119685"/>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ABSTRACT</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890526" y="738196"/>
            <a:ext cx="6816254" cy="6559040"/>
          </a:xfrm>
          <a:prstGeom prst="rect">
            <a:avLst/>
          </a:prstGeom>
        </p:spPr>
        <p:txBody>
          <a:bodyPr vert="horz" wrap="square" lIns="0" tIns="12065" rIns="0" bIns="0" rtlCol="0">
            <a:spAutoFit/>
          </a:bodyPr>
          <a:lstStyle/>
          <a:p>
            <a:pPr marL="342900" indent="-342900">
              <a:lnSpc>
                <a:spcPct val="150000"/>
              </a:lnSpc>
              <a:buFont typeface="Wingdings" panose="05000000000000000000" pitchFamily="2" charset="2"/>
              <a:buChar char="Ø"/>
            </a:pPr>
            <a:r>
              <a:rPr lang="en-US" sz="2200" dirty="0">
                <a:latin typeface="Footlight MT Light" panose="0204060206030A020304" pitchFamily="18" charset="0"/>
              </a:rPr>
              <a:t>Driverless cars stand to solve all sorts of problems, like traffic delays and traffic collisions caused by </a:t>
            </a:r>
            <a:r>
              <a:rPr lang="en-US" sz="2200" dirty="0" smtClean="0">
                <a:latin typeface="Footlight MT Light" panose="0204060206030A020304" pitchFamily="18" charset="0"/>
              </a:rPr>
              <a:t>driver error.</a:t>
            </a:r>
          </a:p>
          <a:p>
            <a:pPr marL="342900" indent="-342900">
              <a:lnSpc>
                <a:spcPct val="150000"/>
              </a:lnSpc>
              <a:buFont typeface="Wingdings" panose="05000000000000000000" pitchFamily="2" charset="2"/>
              <a:buChar char="Ø"/>
            </a:pPr>
            <a:r>
              <a:rPr lang="en-US" sz="2200" dirty="0" smtClean="0">
                <a:latin typeface="Footlight MT Light" panose="0204060206030A020304" pitchFamily="18" charset="0"/>
              </a:rPr>
              <a:t>Autonomous </a:t>
            </a:r>
            <a:r>
              <a:rPr lang="en-US" sz="2200" dirty="0">
                <a:latin typeface="Footlight MT Light" panose="0204060206030A020304" pitchFamily="18" charset="0"/>
              </a:rPr>
              <a:t>vehicles will bring to market all sorts of new and exciting applications for a variety of industries, like shipping, transportation, and emergency transportation</a:t>
            </a:r>
            <a:r>
              <a:rPr lang="en-US" sz="2200" dirty="0" smtClean="0">
                <a:latin typeface="Footlight MT Light" panose="0204060206030A020304" pitchFamily="18" charset="0"/>
              </a:rPr>
              <a:t>.</a:t>
            </a:r>
          </a:p>
          <a:p>
            <a:pPr marL="342900" indent="-342900">
              <a:lnSpc>
                <a:spcPct val="150000"/>
              </a:lnSpc>
              <a:buFont typeface="Wingdings" panose="05000000000000000000" pitchFamily="2" charset="2"/>
              <a:buChar char="Ø"/>
            </a:pPr>
            <a:r>
              <a:rPr lang="en-US" sz="2200" dirty="0">
                <a:latin typeface="Footlight MT Light" panose="0204060206030A020304" pitchFamily="18" charset="0"/>
              </a:rPr>
              <a:t>The ultimate goal of self-driving cars is to delegate the responsibility of driving to a </a:t>
            </a:r>
            <a:r>
              <a:rPr lang="en-US" sz="2200" dirty="0" smtClean="0">
                <a:latin typeface="Footlight MT Light" panose="0204060206030A020304" pitchFamily="18" charset="0"/>
              </a:rPr>
              <a:t>machine.</a:t>
            </a:r>
          </a:p>
          <a:p>
            <a:pPr marL="342900" indent="-342900">
              <a:lnSpc>
                <a:spcPct val="150000"/>
              </a:lnSpc>
              <a:buFont typeface="Wingdings" panose="05000000000000000000" pitchFamily="2" charset="2"/>
              <a:buChar char="Ø"/>
            </a:pPr>
            <a:r>
              <a:rPr lang="en-IN" sz="2200" dirty="0" smtClean="0">
                <a:latin typeface="Footlight MT Light" panose="0204060206030A020304" pitchFamily="18" charset="0"/>
              </a:rPr>
              <a:t>Here, we</a:t>
            </a:r>
            <a:r>
              <a:rPr lang="en-US" sz="2200" dirty="0" smtClean="0">
                <a:latin typeface="Footlight MT Light" panose="0204060206030A020304" pitchFamily="18" charset="0"/>
              </a:rPr>
              <a:t> </a:t>
            </a:r>
            <a:r>
              <a:rPr lang="en-US" sz="2200" dirty="0">
                <a:latin typeface="Footlight MT Light" panose="0204060206030A020304" pitchFamily="18" charset="0"/>
              </a:rPr>
              <a:t>use a neural network to clone car driving behavior. It is a supervised regression problem between the car steering angles and the road images in front of a car. </a:t>
            </a:r>
            <a:endParaRPr lang="en-IN" sz="22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Tree>
    <p:extLst>
      <p:ext uri="{BB962C8B-B14F-4D97-AF65-F5344CB8AC3E}">
        <p14:creationId xmlns:p14="http://schemas.microsoft.com/office/powerpoint/2010/main" val="37986153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rgbClr val="F1F1F1"/>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571791" y="119685"/>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OBJECTIVE</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816457" y="871008"/>
            <a:ext cx="6816254" cy="7768152"/>
          </a:xfrm>
          <a:prstGeom prst="rect">
            <a:avLst/>
          </a:prstGeom>
        </p:spPr>
        <p:txBody>
          <a:bodyPr vert="horz" wrap="square" lIns="0" tIns="12065" rIns="0" bIns="0" rtlCol="0">
            <a:spAutoFit/>
          </a:bodyPr>
          <a:lstStyle/>
          <a:p>
            <a:pPr marL="342900" indent="-342900">
              <a:lnSpc>
                <a:spcPct val="150000"/>
              </a:lnSpc>
              <a:buFont typeface="Wingdings" panose="05000000000000000000" pitchFamily="2" charset="2"/>
              <a:buChar char="Ø"/>
            </a:pPr>
            <a:r>
              <a:rPr lang="en-US" sz="2100" dirty="0" smtClean="0">
                <a:latin typeface="Footlight MT Light" panose="0204060206030A020304" pitchFamily="18" charset="0"/>
              </a:rPr>
              <a:t>To train </a:t>
            </a:r>
            <a:r>
              <a:rPr lang="en-US" sz="2100" dirty="0">
                <a:latin typeface="Footlight MT Light" panose="0204060206030A020304" pitchFamily="18" charset="0"/>
              </a:rPr>
              <a:t>an end-to-end deep learning model that would let a car drive by itself around the track in a driving simulator. </a:t>
            </a:r>
            <a:endParaRPr lang="en-US" sz="2100" dirty="0" smtClean="0">
              <a:latin typeface="Footlight MT Light" panose="0204060206030A020304" pitchFamily="18" charset="0"/>
            </a:endParaRPr>
          </a:p>
          <a:p>
            <a:pPr marL="342900" indent="-342900">
              <a:lnSpc>
                <a:spcPct val="150000"/>
              </a:lnSpc>
              <a:buFont typeface="Wingdings" panose="05000000000000000000" pitchFamily="2" charset="2"/>
              <a:buChar char="Ø"/>
            </a:pPr>
            <a:r>
              <a:rPr lang="en-US" sz="2100" dirty="0" smtClean="0">
                <a:latin typeface="Footlight MT Light" panose="0204060206030A020304" pitchFamily="18" charset="0"/>
              </a:rPr>
              <a:t>We’ll use </a:t>
            </a:r>
            <a:r>
              <a:rPr lang="en-US" sz="2100" dirty="0" err="1" smtClean="0">
                <a:latin typeface="Footlight MT Light" panose="0204060206030A020304" pitchFamily="18" charset="0"/>
              </a:rPr>
              <a:t>Udacity’s</a:t>
            </a:r>
            <a:r>
              <a:rPr lang="en-US" sz="2100" dirty="0" smtClean="0">
                <a:latin typeface="Footlight MT Light" panose="0204060206030A020304" pitchFamily="18" charset="0"/>
              </a:rPr>
              <a:t> </a:t>
            </a:r>
            <a:r>
              <a:rPr lang="en-US" sz="2100" dirty="0">
                <a:latin typeface="Footlight MT Light" panose="0204060206030A020304" pitchFamily="18" charset="0"/>
              </a:rPr>
              <a:t>driving </a:t>
            </a:r>
            <a:r>
              <a:rPr lang="en-US" sz="2100" dirty="0" smtClean="0">
                <a:latin typeface="Footlight MT Light" panose="0204060206030A020304" pitchFamily="18" charset="0"/>
              </a:rPr>
              <a:t>simulator </a:t>
            </a:r>
            <a:r>
              <a:rPr lang="en-US" sz="2100" dirty="0">
                <a:latin typeface="Footlight MT Light" panose="0204060206030A020304" pitchFamily="18" charset="0"/>
              </a:rPr>
              <a:t>which has two different tracks. One of them </a:t>
            </a:r>
            <a:r>
              <a:rPr lang="en-US" sz="2100" smtClean="0">
                <a:latin typeface="Footlight MT Light" panose="0204060206030A020304" pitchFamily="18" charset="0"/>
              </a:rPr>
              <a:t>will be used </a:t>
            </a:r>
            <a:r>
              <a:rPr lang="en-US" sz="2100" dirty="0">
                <a:latin typeface="Footlight MT Light" panose="0204060206030A020304" pitchFamily="18" charset="0"/>
              </a:rPr>
              <a:t>for collecting training data, and the other one — never seen by the model — as a substitute for the test set.</a:t>
            </a:r>
            <a:endParaRPr lang="en-US" sz="2100" dirty="0" smtClean="0">
              <a:latin typeface="Footlight MT Light" panose="0204060206030A020304" pitchFamily="18" charset="0"/>
            </a:endParaRPr>
          </a:p>
          <a:p>
            <a:pPr marL="342900" indent="-342900">
              <a:lnSpc>
                <a:spcPct val="150000"/>
              </a:lnSpc>
              <a:buFont typeface="Wingdings" panose="05000000000000000000" pitchFamily="2" charset="2"/>
              <a:buChar char="Ø"/>
            </a:pPr>
            <a:r>
              <a:rPr lang="en-US" sz="2100" dirty="0" smtClean="0">
                <a:latin typeface="Footlight MT Light" panose="0204060206030A020304" pitchFamily="18" charset="0"/>
              </a:rPr>
              <a:t>For training our model, we would </a:t>
            </a:r>
            <a:r>
              <a:rPr lang="en-US" sz="2100" dirty="0">
                <a:latin typeface="Footlight MT Light" panose="0204060206030A020304" pitchFamily="18" charset="0"/>
              </a:rPr>
              <a:t>drive the car </a:t>
            </a:r>
            <a:r>
              <a:rPr lang="en-US" sz="2100" dirty="0" smtClean="0">
                <a:latin typeface="Footlight MT Light" panose="0204060206030A020304" pitchFamily="18" charset="0"/>
              </a:rPr>
              <a:t>using arrow keys in </a:t>
            </a:r>
            <a:r>
              <a:rPr lang="en-US" sz="2100" dirty="0">
                <a:latin typeface="Footlight MT Light" panose="0204060206030A020304" pitchFamily="18" charset="0"/>
              </a:rPr>
              <a:t>the </a:t>
            </a:r>
            <a:r>
              <a:rPr lang="en-US" sz="2100" dirty="0" smtClean="0">
                <a:latin typeface="Footlight MT Light" panose="0204060206030A020304" pitchFamily="18" charset="0"/>
              </a:rPr>
              <a:t>training </a:t>
            </a:r>
            <a:r>
              <a:rPr lang="en-US" sz="2100" dirty="0">
                <a:latin typeface="Footlight MT Light" panose="0204060206030A020304" pitchFamily="18" charset="0"/>
              </a:rPr>
              <a:t>track and </a:t>
            </a:r>
            <a:r>
              <a:rPr lang="en-US" sz="2100" dirty="0" smtClean="0">
                <a:latin typeface="Footlight MT Light" panose="0204060206030A020304" pitchFamily="18" charset="0"/>
              </a:rPr>
              <a:t>we </a:t>
            </a:r>
            <a:r>
              <a:rPr lang="en-US" sz="2100" dirty="0">
                <a:latin typeface="Footlight MT Light" panose="0204060206030A020304" pitchFamily="18" charset="0"/>
              </a:rPr>
              <a:t>collect the data by recording in the simulator. </a:t>
            </a:r>
            <a:endParaRPr lang="en-US" sz="2100" dirty="0" smtClean="0">
              <a:latin typeface="Footlight MT Light" panose="0204060206030A020304" pitchFamily="18" charset="0"/>
            </a:endParaRPr>
          </a:p>
          <a:p>
            <a:pPr marL="342900" indent="-342900">
              <a:lnSpc>
                <a:spcPct val="150000"/>
              </a:lnSpc>
              <a:buFont typeface="Wingdings" panose="05000000000000000000" pitchFamily="2" charset="2"/>
              <a:buChar char="Ø"/>
            </a:pPr>
            <a:r>
              <a:rPr lang="en-US" sz="2100" dirty="0" smtClean="0">
                <a:latin typeface="Footlight MT Light" panose="0204060206030A020304" pitchFamily="18" charset="0"/>
              </a:rPr>
              <a:t>Now </a:t>
            </a:r>
            <a:r>
              <a:rPr lang="en-US" sz="2100" dirty="0">
                <a:latin typeface="Footlight MT Light" panose="0204060206030A020304" pitchFamily="18" charset="0"/>
              </a:rPr>
              <a:t>after we train our model, we </a:t>
            </a:r>
            <a:r>
              <a:rPr lang="en-US" sz="2100" dirty="0" smtClean="0">
                <a:latin typeface="Footlight MT Light" panose="0204060206030A020304" pitchFamily="18" charset="0"/>
              </a:rPr>
              <a:t>would evaluate </a:t>
            </a:r>
            <a:r>
              <a:rPr lang="en-US" sz="2100" dirty="0">
                <a:latin typeface="Footlight MT Light" panose="0204060206030A020304" pitchFamily="18" charset="0"/>
              </a:rPr>
              <a:t>its performance on a completely different ‘testing track’ where the car will be made to run autonomously. </a:t>
            </a:r>
            <a:endParaRPr lang="en-US" sz="2100" dirty="0" smtClean="0">
              <a:latin typeface="Footlight MT Light" panose="0204060206030A020304" pitchFamily="18" charset="0"/>
            </a:endParaRPr>
          </a:p>
          <a:p>
            <a:pPr marL="342900" indent="-342900">
              <a:lnSpc>
                <a:spcPct val="150000"/>
              </a:lnSpc>
              <a:buFont typeface="Wingdings" panose="05000000000000000000" pitchFamily="2" charset="2"/>
              <a:buChar char="Ø"/>
            </a:pPr>
            <a:endParaRPr lang="en-IN" sz="2100" b="1" spc="90" dirty="0">
              <a:latin typeface="Footlight MT Light" panose="0204060206030A020304" pitchFamily="18" charset="0"/>
            </a:endParaRPr>
          </a:p>
          <a:p>
            <a:pPr marL="342900" indent="-342900">
              <a:lnSpc>
                <a:spcPct val="150000"/>
              </a:lnSpc>
              <a:buFont typeface="Wingdings" panose="05000000000000000000" pitchFamily="2" charset="2"/>
              <a:buChar char="Ø"/>
            </a:pPr>
            <a:endParaRPr lang="en-IN" sz="2100" b="1" spc="90" dirty="0" smtClean="0">
              <a:latin typeface="Footlight MT Light" panose="0204060206030A020304" pitchFamily="18" charset="0"/>
            </a:endParaRPr>
          </a:p>
          <a:p>
            <a:pPr marL="342900" indent="-342900">
              <a:lnSpc>
                <a:spcPct val="150000"/>
              </a:lnSpc>
              <a:buFont typeface="Wingdings" panose="05000000000000000000" pitchFamily="2" charset="2"/>
              <a:buChar char="Ø"/>
            </a:pPr>
            <a:endParaRPr lang="en-IN" sz="21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Tree>
    <p:extLst>
      <p:ext uri="{BB962C8B-B14F-4D97-AF65-F5344CB8AC3E}">
        <p14:creationId xmlns:p14="http://schemas.microsoft.com/office/powerpoint/2010/main" val="5788599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571791" y="119685"/>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LITERATURE SURVEY</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922831" y="1110846"/>
            <a:ext cx="6816254" cy="5582939"/>
          </a:xfrm>
          <a:prstGeom prst="rect">
            <a:avLst/>
          </a:prstGeom>
        </p:spPr>
        <p:txBody>
          <a:bodyPr vert="horz" wrap="square" lIns="0" tIns="12065" rIns="0" bIns="0" rtlCol="0">
            <a:spAutoFit/>
          </a:bodyPr>
          <a:lstStyle/>
          <a:p>
            <a:pPr marL="457200" indent="-457200">
              <a:buAutoNum type="arabicPeriod"/>
            </a:pPr>
            <a:r>
              <a:rPr lang="en-US" sz="2000" b="1" dirty="0" err="1" smtClean="0">
                <a:latin typeface="Footlight MT Light" panose="0204060206030A020304" pitchFamily="18" charset="0"/>
              </a:rPr>
              <a:t>Bojarski</a:t>
            </a:r>
            <a:r>
              <a:rPr lang="en-US" sz="2000" b="1" dirty="0">
                <a:latin typeface="Footlight MT Light" panose="0204060206030A020304" pitchFamily="18" charset="0"/>
              </a:rPr>
              <a:t>, M., Del </a:t>
            </a:r>
            <a:r>
              <a:rPr lang="en-US" sz="2000" b="1" dirty="0" err="1">
                <a:latin typeface="Footlight MT Light" panose="0204060206030A020304" pitchFamily="18" charset="0"/>
              </a:rPr>
              <a:t>Testa</a:t>
            </a:r>
            <a:r>
              <a:rPr lang="en-US" sz="2000" b="1" dirty="0">
                <a:latin typeface="Footlight MT Light" panose="0204060206030A020304" pitchFamily="18" charset="0"/>
              </a:rPr>
              <a:t>, D., </a:t>
            </a:r>
            <a:r>
              <a:rPr lang="en-US" sz="2000" b="1" dirty="0" err="1">
                <a:latin typeface="Footlight MT Light" panose="0204060206030A020304" pitchFamily="18" charset="0"/>
              </a:rPr>
              <a:t>Dworakowski</a:t>
            </a:r>
            <a:r>
              <a:rPr lang="en-US" sz="2000" b="1" dirty="0">
                <a:latin typeface="Footlight MT Light" panose="0204060206030A020304" pitchFamily="18" charset="0"/>
              </a:rPr>
              <a:t>, D., </a:t>
            </a:r>
            <a:r>
              <a:rPr lang="en-US" sz="2000" b="1" dirty="0" err="1">
                <a:latin typeface="Footlight MT Light" panose="0204060206030A020304" pitchFamily="18" charset="0"/>
              </a:rPr>
              <a:t>Firner</a:t>
            </a:r>
            <a:r>
              <a:rPr lang="en-US" sz="2000" b="1" dirty="0">
                <a:latin typeface="Footlight MT Light" panose="0204060206030A020304" pitchFamily="18" charset="0"/>
              </a:rPr>
              <a:t>, B., </a:t>
            </a:r>
            <a:r>
              <a:rPr lang="en-US" sz="2000" b="1" dirty="0" err="1">
                <a:latin typeface="Footlight MT Light" panose="0204060206030A020304" pitchFamily="18" charset="0"/>
              </a:rPr>
              <a:t>Flepp</a:t>
            </a:r>
            <a:r>
              <a:rPr lang="en-US" sz="2000" b="1" dirty="0">
                <a:latin typeface="Footlight MT Light" panose="0204060206030A020304" pitchFamily="18" charset="0"/>
              </a:rPr>
              <a:t>, B., Goyal, P., </a:t>
            </a:r>
            <a:r>
              <a:rPr lang="en-US" sz="2000" b="1" dirty="0" err="1">
                <a:latin typeface="Footlight MT Light" panose="0204060206030A020304" pitchFamily="18" charset="0"/>
              </a:rPr>
              <a:t>Jackel</a:t>
            </a:r>
            <a:r>
              <a:rPr lang="en-US" sz="2000" b="1" dirty="0">
                <a:latin typeface="Footlight MT Light" panose="0204060206030A020304" pitchFamily="18" charset="0"/>
              </a:rPr>
              <a:t>, L.D., </a:t>
            </a:r>
            <a:r>
              <a:rPr lang="en-US" sz="2000" b="1" dirty="0" err="1">
                <a:latin typeface="Footlight MT Light" panose="0204060206030A020304" pitchFamily="18" charset="0"/>
              </a:rPr>
              <a:t>Monfort</a:t>
            </a:r>
            <a:r>
              <a:rPr lang="en-US" sz="2000" b="1" dirty="0">
                <a:latin typeface="Footlight MT Light" panose="0204060206030A020304" pitchFamily="18" charset="0"/>
              </a:rPr>
              <a:t>, M., Muller, U., Zhang, J. and Zhang, X., 2016. End to end learning for self-driving cars. </a:t>
            </a:r>
            <a:r>
              <a:rPr lang="en-US" sz="2000" b="1" i="1" dirty="0" err="1">
                <a:latin typeface="Footlight MT Light" panose="0204060206030A020304" pitchFamily="18" charset="0"/>
              </a:rPr>
              <a:t>arXiv</a:t>
            </a:r>
            <a:r>
              <a:rPr lang="en-US" sz="2000" b="1" i="1" dirty="0">
                <a:latin typeface="Footlight MT Light" panose="0204060206030A020304" pitchFamily="18" charset="0"/>
              </a:rPr>
              <a:t> preprint arXiv:1604.07316</a:t>
            </a:r>
            <a:r>
              <a:rPr lang="en-US" sz="2000" b="1" dirty="0" smtClean="0">
                <a:latin typeface="Footlight MT Light" panose="0204060206030A020304" pitchFamily="18" charset="0"/>
              </a:rPr>
              <a:t>.</a:t>
            </a:r>
          </a:p>
          <a:p>
            <a:pPr marL="457200" indent="-457200">
              <a:buAutoNum type="arabicPeriod"/>
            </a:pPr>
            <a:endParaRPr lang="en-IN" sz="2000" b="1" dirty="0">
              <a:latin typeface="Footlight MT Light" panose="0204060206030A020304" pitchFamily="18" charset="0"/>
            </a:endParaRPr>
          </a:p>
          <a:p>
            <a:pPr marL="342900" indent="-342900">
              <a:buFont typeface="Arial" panose="020B0604020202020204" pitchFamily="34" charset="0"/>
              <a:buChar char="•"/>
            </a:pPr>
            <a:r>
              <a:rPr lang="en-US" sz="2000" dirty="0">
                <a:latin typeface="Footlight MT Light" panose="0204060206030A020304" pitchFamily="18" charset="0"/>
              </a:rPr>
              <a:t>In the paper, the authors used a CNN architecture to extract features from the driving frames. The network was trained using augmented data, which was found to improve the model’s performance. Shifted and rotated images were generated from the training set with corresponding modified steering angles</a:t>
            </a:r>
            <a:r>
              <a:rPr lang="en-US" sz="2000" dirty="0" smtClean="0">
                <a:latin typeface="Footlight MT Light" panose="0204060206030A020304" pitchFamily="18" charset="0"/>
              </a:rPr>
              <a:t>.</a:t>
            </a:r>
          </a:p>
          <a:p>
            <a:pPr marL="342900" indent="-342900">
              <a:buFont typeface="Arial" panose="020B0604020202020204" pitchFamily="34" charset="0"/>
              <a:buChar char="•"/>
            </a:pPr>
            <a:r>
              <a:rPr lang="en-US" sz="2000" dirty="0" smtClean="0">
                <a:latin typeface="Footlight MT Light" panose="0204060206030A020304" pitchFamily="18" charset="0"/>
              </a:rPr>
              <a:t>This </a:t>
            </a:r>
            <a:r>
              <a:rPr lang="en-US" sz="2000" dirty="0">
                <a:latin typeface="Footlight MT Light" panose="0204060206030A020304" pitchFamily="18" charset="0"/>
              </a:rPr>
              <a:t>approach was found to work well in simple real-world scenarios, such as highway lane-following and driving in flat, obstacle-free courses. Several research efforts have been undertaken to build more complex perception-action models to tackle the myriad of environments, and unpredictable situations usually encountered in urban environments. </a:t>
            </a:r>
          </a:p>
          <a:p>
            <a:pPr marL="342900" indent="-342900">
              <a:buFont typeface="Wingdings" panose="05000000000000000000" pitchFamily="2" charset="2"/>
              <a:buChar char="Ø"/>
            </a:pPr>
            <a:endParaRPr lang="en-IN" sz="22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Tree>
    <p:extLst>
      <p:ext uri="{BB962C8B-B14F-4D97-AF65-F5344CB8AC3E}">
        <p14:creationId xmlns:p14="http://schemas.microsoft.com/office/powerpoint/2010/main" val="33762516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571791" y="119685"/>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LITERATURE SURVEY</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922831" y="1110846"/>
            <a:ext cx="6816254" cy="5890715"/>
          </a:xfrm>
          <a:prstGeom prst="rect">
            <a:avLst/>
          </a:prstGeom>
        </p:spPr>
        <p:txBody>
          <a:bodyPr vert="horz" wrap="square" lIns="0" tIns="12065" rIns="0" bIns="0" rtlCol="0">
            <a:spAutoFit/>
          </a:bodyPr>
          <a:lstStyle/>
          <a:p>
            <a:pPr marL="457200" indent="-457200" algn="l">
              <a:buAutoNum type="arabicPeriod" startAt="2"/>
            </a:pPr>
            <a:r>
              <a:rPr lang="en-US" sz="2000" b="1" dirty="0" smtClean="0">
                <a:latin typeface="Footlight MT Light" panose="0204060206030A020304" pitchFamily="18" charset="0"/>
              </a:rPr>
              <a:t>J</a:t>
            </a:r>
            <a:r>
              <a:rPr lang="en-US" sz="2000" b="1" dirty="0">
                <a:latin typeface="Footlight MT Light" panose="0204060206030A020304" pitchFamily="18" charset="0"/>
              </a:rPr>
              <a:t>. Huang, V. </a:t>
            </a:r>
            <a:r>
              <a:rPr lang="en-US" sz="2000" b="1" dirty="0" err="1">
                <a:latin typeface="Footlight MT Light" panose="0204060206030A020304" pitchFamily="18" charset="0"/>
              </a:rPr>
              <a:t>Rathod</a:t>
            </a:r>
            <a:r>
              <a:rPr lang="en-US" sz="2000" b="1" dirty="0">
                <a:latin typeface="Footlight MT Light" panose="0204060206030A020304" pitchFamily="18" charset="0"/>
              </a:rPr>
              <a:t>, C. Sun, M. Zhu, A. </a:t>
            </a:r>
            <a:r>
              <a:rPr lang="en-US" sz="2000" b="1" dirty="0" err="1">
                <a:latin typeface="Footlight MT Light" panose="0204060206030A020304" pitchFamily="18" charset="0"/>
              </a:rPr>
              <a:t>Korattikara</a:t>
            </a:r>
            <a:r>
              <a:rPr lang="en-US" sz="2000" b="1" dirty="0">
                <a:latin typeface="Footlight MT Light" panose="0204060206030A020304" pitchFamily="18" charset="0"/>
              </a:rPr>
              <a:t>, A. </a:t>
            </a:r>
            <a:r>
              <a:rPr lang="en-US" sz="2000" b="1" dirty="0" err="1" smtClean="0">
                <a:latin typeface="Footlight MT Light" panose="0204060206030A020304" pitchFamily="18" charset="0"/>
              </a:rPr>
              <a:t>Fathi</a:t>
            </a:r>
            <a:r>
              <a:rPr lang="en-US" sz="2000" b="1" dirty="0">
                <a:latin typeface="Footlight MT Light" panose="0204060206030A020304" pitchFamily="18" charset="0"/>
              </a:rPr>
              <a:t>, </a:t>
            </a:r>
            <a:r>
              <a:rPr lang="en-US" sz="2000" b="1" dirty="0" smtClean="0">
                <a:latin typeface="Footlight MT Light" panose="0204060206030A020304" pitchFamily="18" charset="0"/>
              </a:rPr>
              <a:t>I</a:t>
            </a:r>
            <a:r>
              <a:rPr lang="en-US" sz="2000" b="1" dirty="0">
                <a:latin typeface="Footlight MT Light" panose="0204060206030A020304" pitchFamily="18" charset="0"/>
              </a:rPr>
              <a:t> </a:t>
            </a:r>
            <a:r>
              <a:rPr lang="en-US" sz="2000" b="1" dirty="0" smtClean="0">
                <a:latin typeface="Footlight MT Light" panose="0204060206030A020304" pitchFamily="18" charset="0"/>
              </a:rPr>
              <a:t>Fischer</a:t>
            </a:r>
            <a:r>
              <a:rPr lang="en-US" sz="2000" b="1" dirty="0">
                <a:latin typeface="Footlight MT Light" panose="0204060206030A020304" pitchFamily="18" charset="0"/>
              </a:rPr>
              <a:t>, Z. </a:t>
            </a:r>
            <a:r>
              <a:rPr lang="en-US" sz="2000" b="1" dirty="0" err="1">
                <a:latin typeface="Footlight MT Light" panose="0204060206030A020304" pitchFamily="18" charset="0"/>
              </a:rPr>
              <a:t>Wojna</a:t>
            </a:r>
            <a:r>
              <a:rPr lang="en-US" sz="2000" b="1" dirty="0">
                <a:latin typeface="Footlight MT Light" panose="0204060206030A020304" pitchFamily="18" charset="0"/>
              </a:rPr>
              <a:t>, Y. Song, S. </a:t>
            </a:r>
            <a:r>
              <a:rPr lang="en-US" sz="2000" b="1" dirty="0" err="1">
                <a:latin typeface="Footlight MT Light" panose="0204060206030A020304" pitchFamily="18" charset="0"/>
              </a:rPr>
              <a:t>Guadarrama</a:t>
            </a:r>
            <a:r>
              <a:rPr lang="en-US" sz="2000" b="1" dirty="0">
                <a:latin typeface="Footlight MT Light" panose="0204060206030A020304" pitchFamily="18" charset="0"/>
              </a:rPr>
              <a:t>, et </a:t>
            </a:r>
            <a:r>
              <a:rPr lang="en-US" sz="2000" b="1" dirty="0" smtClean="0">
                <a:latin typeface="Footlight MT Light" panose="0204060206030A020304" pitchFamily="18" charset="0"/>
              </a:rPr>
              <a:t>al. Speed/accuracy </a:t>
            </a:r>
            <a:r>
              <a:rPr lang="en-US" sz="2000" b="1" dirty="0">
                <a:latin typeface="Footlight MT Light" panose="0204060206030A020304" pitchFamily="18" charset="0"/>
              </a:rPr>
              <a:t>trade-offs for modern convolutional </a:t>
            </a:r>
            <a:r>
              <a:rPr lang="en-US" sz="2000" b="1" dirty="0" smtClean="0">
                <a:latin typeface="Footlight MT Light" panose="0204060206030A020304" pitchFamily="18" charset="0"/>
              </a:rPr>
              <a:t>object </a:t>
            </a:r>
            <a:r>
              <a:rPr lang="en-US" sz="2000" b="1" dirty="0">
                <a:latin typeface="Footlight MT Light" panose="0204060206030A020304" pitchFamily="18" charset="0"/>
              </a:rPr>
              <a:t>detectors. In Computer Vision and Pattern </a:t>
            </a:r>
            <a:r>
              <a:rPr lang="en-US" sz="2000" b="1" dirty="0" smtClean="0">
                <a:latin typeface="Footlight MT Light" panose="0204060206030A020304" pitchFamily="18" charset="0"/>
              </a:rPr>
              <a:t>Recognition </a:t>
            </a:r>
            <a:r>
              <a:rPr lang="en-US" sz="2000" b="1" dirty="0">
                <a:latin typeface="Footlight MT Light" panose="0204060206030A020304" pitchFamily="18" charset="0"/>
              </a:rPr>
              <a:t>(CVPR), 2017. </a:t>
            </a:r>
          </a:p>
          <a:p>
            <a:pPr marL="457200" indent="-457200">
              <a:buAutoNum type="arabicPeriod"/>
            </a:pPr>
            <a:endParaRPr lang="en-US" sz="2000" b="1" dirty="0" smtClean="0">
              <a:latin typeface="Footlight MT Light" panose="0204060206030A020304" pitchFamily="18" charset="0"/>
            </a:endParaRPr>
          </a:p>
          <a:p>
            <a:pPr marL="342900" indent="-342900">
              <a:buFont typeface="Arial" panose="020B0604020202020204" pitchFamily="34" charset="0"/>
              <a:buChar char="•"/>
            </a:pPr>
            <a:r>
              <a:rPr lang="en-IN" sz="2000" dirty="0" smtClean="0">
                <a:latin typeface="Footlight MT Light" panose="0204060206030A020304" pitchFamily="18" charset="0"/>
              </a:rPr>
              <a:t>This work </a:t>
            </a:r>
            <a:r>
              <a:rPr lang="en-US" sz="2000" dirty="0" smtClean="0">
                <a:latin typeface="Footlight MT Light" panose="0204060206030A020304" pitchFamily="18" charset="0"/>
              </a:rPr>
              <a:t>adopts </a:t>
            </a:r>
            <a:r>
              <a:rPr lang="en-US" sz="2000" dirty="0">
                <a:latin typeface="Footlight MT Light" panose="0204060206030A020304" pitchFamily="18" charset="0"/>
              </a:rPr>
              <a:t>the CIFAR-10 </a:t>
            </a:r>
            <a:r>
              <a:rPr lang="en-US" sz="2000" dirty="0" smtClean="0">
                <a:latin typeface="Footlight MT Light" panose="0204060206030A020304" pitchFamily="18" charset="0"/>
              </a:rPr>
              <a:t>dataset, in which a </a:t>
            </a:r>
            <a:r>
              <a:rPr lang="en-US" sz="2000" dirty="0">
                <a:latin typeface="Footlight MT Light" panose="0204060206030A020304" pitchFamily="18" charset="0"/>
              </a:rPr>
              <a:t>very wide and deep network architecture is developed, combined with GPU support to decrease training time. On popular datasets, such as the MNIST handwritten digits, Chinese characters, and the CIFAR-10 images, near-human performance is achieved. </a:t>
            </a:r>
            <a:endParaRPr lang="en-US" sz="2000" dirty="0" smtClean="0">
              <a:latin typeface="Footlight MT Light" panose="0204060206030A020304" pitchFamily="18" charset="0"/>
            </a:endParaRPr>
          </a:p>
          <a:p>
            <a:pPr marL="342900" indent="-342900">
              <a:buFont typeface="Arial" panose="020B0604020202020204" pitchFamily="34" charset="0"/>
              <a:buChar char="•"/>
            </a:pPr>
            <a:r>
              <a:rPr lang="en-US" sz="2000" dirty="0" smtClean="0">
                <a:latin typeface="Footlight MT Light" panose="0204060206030A020304" pitchFamily="18" charset="0"/>
              </a:rPr>
              <a:t>The </a:t>
            </a:r>
            <a:r>
              <a:rPr lang="en-US" sz="2000" dirty="0">
                <a:latin typeface="Footlight MT Light" panose="0204060206030A020304" pitchFamily="18" charset="0"/>
              </a:rPr>
              <a:t>extremely low error rates beat prior state-of-the-art results significantly. However, it has to be mentioned that the network used for the CIFAR-10 dataset consists of 4 convolutional layers with 300 maps each, 3 max-pooling layers, and 3 fully connected 6 Page output layers. As a result, although a GPU was used, the training time was several days.</a:t>
            </a:r>
          </a:p>
          <a:p>
            <a:pPr marL="342900" indent="-342900">
              <a:buFont typeface="Wingdings" panose="05000000000000000000" pitchFamily="2" charset="2"/>
              <a:buChar char="Ø"/>
            </a:pPr>
            <a:endParaRPr lang="en-IN" sz="22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Tree>
    <p:extLst>
      <p:ext uri="{BB962C8B-B14F-4D97-AF65-F5344CB8AC3E}">
        <p14:creationId xmlns:p14="http://schemas.microsoft.com/office/powerpoint/2010/main" val="5343915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rgbClr val="F1F1F1"/>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571791" y="119685"/>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METHODOLOGY</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816457" y="871008"/>
            <a:ext cx="6816254" cy="6982104"/>
          </a:xfrm>
          <a:prstGeom prst="rect">
            <a:avLst/>
          </a:prstGeom>
        </p:spPr>
        <p:txBody>
          <a:bodyPr vert="horz" wrap="square" lIns="0" tIns="12065" rIns="0" bIns="0" rtlCol="0">
            <a:spAutoFit/>
          </a:bodyPr>
          <a:lstStyle/>
          <a:p>
            <a:pPr marL="342900" indent="-342900">
              <a:lnSpc>
                <a:spcPct val="150000"/>
              </a:lnSpc>
              <a:buFont typeface="Wingdings" panose="05000000000000000000" pitchFamily="2" charset="2"/>
              <a:buChar char="Ø"/>
            </a:pPr>
            <a:r>
              <a:rPr lang="en-US" sz="1900" dirty="0">
                <a:latin typeface="Footlight MT Light" panose="0204060206030A020304" pitchFamily="18" charset="0"/>
              </a:rPr>
              <a:t>As we drive the car through the simulator, we are going to be taking images at each instance of the drive. These images are going to represent our training data set and the label for each specific image is going to be the steering angle of the car at that specific instance. </a:t>
            </a:r>
            <a:endParaRPr lang="en-US" sz="1900" dirty="0" smtClean="0">
              <a:latin typeface="Footlight MT Light" panose="0204060206030A020304" pitchFamily="18" charset="0"/>
            </a:endParaRPr>
          </a:p>
          <a:p>
            <a:pPr marL="342900" indent="-342900">
              <a:lnSpc>
                <a:spcPct val="150000"/>
              </a:lnSpc>
              <a:buFont typeface="Wingdings" panose="05000000000000000000" pitchFamily="2" charset="2"/>
              <a:buChar char="Ø"/>
            </a:pPr>
            <a:r>
              <a:rPr lang="en-US" sz="1900" dirty="0" smtClean="0">
                <a:latin typeface="Footlight MT Light" panose="0204060206030A020304" pitchFamily="18" charset="0"/>
              </a:rPr>
              <a:t>We </a:t>
            </a:r>
            <a:r>
              <a:rPr lang="en-US" sz="1900" dirty="0">
                <a:latin typeface="Footlight MT Light" panose="0204060206030A020304" pitchFamily="18" charset="0"/>
              </a:rPr>
              <a:t>will then show all of these images to our Convolutional Neural Network (CNN) and allow it to learn how to drive autonomously by learning from our behavior as a manual driver. </a:t>
            </a:r>
            <a:endParaRPr lang="en-US" sz="1900" dirty="0" smtClean="0">
              <a:latin typeface="Footlight MT Light" panose="0204060206030A020304" pitchFamily="18" charset="0"/>
            </a:endParaRPr>
          </a:p>
          <a:p>
            <a:pPr marL="342900" indent="-342900">
              <a:lnSpc>
                <a:spcPct val="150000"/>
              </a:lnSpc>
              <a:buFont typeface="Wingdings" panose="05000000000000000000" pitchFamily="2" charset="2"/>
              <a:buChar char="Ø"/>
            </a:pPr>
            <a:r>
              <a:rPr lang="en-US" sz="1900" dirty="0">
                <a:latin typeface="Footlight MT Light" panose="0204060206030A020304" pitchFamily="18" charset="0"/>
              </a:rPr>
              <a:t>The driving simulator would save frames from three front-facing “cameras”, recording data from the car’s point of view; as well as various driving statistics like the throttle, speed, and steering angle. We are going to use camera data as model input and expect it to predict the steering angle in the [-1, 1] range</a:t>
            </a:r>
            <a:r>
              <a:rPr lang="en-US" sz="1900" dirty="0" smtClean="0">
                <a:latin typeface="Footlight MT Light" panose="0204060206030A020304" pitchFamily="18" charset="0"/>
              </a:rPr>
              <a:t>.</a:t>
            </a:r>
          </a:p>
          <a:p>
            <a:pPr marL="342900" indent="-342900">
              <a:lnSpc>
                <a:spcPct val="150000"/>
              </a:lnSpc>
              <a:buFont typeface="Wingdings" panose="05000000000000000000" pitchFamily="2" charset="2"/>
              <a:buChar char="Ø"/>
            </a:pPr>
            <a:endParaRPr lang="en-US" sz="1900" dirty="0" smtClean="0">
              <a:latin typeface="Footlight MT Light" panose="0204060206030A020304" pitchFamily="18" charset="0"/>
            </a:endParaRPr>
          </a:p>
          <a:p>
            <a:pPr marL="342900" indent="-342900">
              <a:lnSpc>
                <a:spcPct val="150000"/>
              </a:lnSpc>
              <a:buFont typeface="Wingdings" panose="05000000000000000000" pitchFamily="2" charset="2"/>
              <a:buChar char="Ø"/>
            </a:pPr>
            <a:endParaRPr lang="en-US" sz="1900" dirty="0">
              <a:latin typeface="Footlight MT Light" panose="0204060206030A020304" pitchFamily="18" charset="0"/>
            </a:endParaRPr>
          </a:p>
          <a:p>
            <a:pPr marL="342900" indent="-342900">
              <a:lnSpc>
                <a:spcPct val="150000"/>
              </a:lnSpc>
              <a:buFont typeface="Wingdings" panose="05000000000000000000" pitchFamily="2" charset="2"/>
              <a:buChar char="Ø"/>
            </a:pPr>
            <a:endParaRPr lang="en-IN" sz="19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Tree>
    <p:extLst>
      <p:ext uri="{BB962C8B-B14F-4D97-AF65-F5344CB8AC3E}">
        <p14:creationId xmlns:p14="http://schemas.microsoft.com/office/powerpoint/2010/main" val="38623655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rgbClr val="F1F1F1"/>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8" name="object 18"/>
          <p:cNvSpPr txBox="1">
            <a:spLocks noGrp="1"/>
          </p:cNvSpPr>
          <p:nvPr>
            <p:ph type="body" idx="1"/>
          </p:nvPr>
        </p:nvSpPr>
        <p:spPr>
          <a:xfrm>
            <a:off x="2673702" y="221513"/>
            <a:ext cx="6816254" cy="3655553"/>
          </a:xfrm>
          <a:prstGeom prst="rect">
            <a:avLst/>
          </a:prstGeom>
        </p:spPr>
        <p:txBody>
          <a:bodyPr vert="horz" wrap="square" lIns="0" tIns="12065" rIns="0" bIns="0" rtlCol="0">
            <a:spAutoFit/>
          </a:bodyPr>
          <a:lstStyle/>
          <a:p>
            <a:pPr marL="342900" indent="-342900">
              <a:lnSpc>
                <a:spcPct val="150000"/>
              </a:lnSpc>
              <a:buFont typeface="Wingdings" panose="05000000000000000000" pitchFamily="2" charset="2"/>
              <a:buChar char="Ø"/>
            </a:pPr>
            <a:r>
              <a:rPr lang="en-US" sz="2000" dirty="0">
                <a:latin typeface="Footlight MT Light" panose="0204060206030A020304" pitchFamily="18" charset="0"/>
              </a:rPr>
              <a:t>Now after we train our model, we are going to evaluate its performance on a completely different ‘testing track’ where the car will be made to run autonomously. If we can train the car properly, it will perform very well on our second track and will drive on its own. </a:t>
            </a:r>
            <a:endParaRPr lang="en-US" sz="2000" dirty="0" smtClean="0">
              <a:latin typeface="Footlight MT Light" panose="0204060206030A020304" pitchFamily="18" charset="0"/>
            </a:endParaRPr>
          </a:p>
          <a:p>
            <a:pPr marL="342900" indent="-342900">
              <a:lnSpc>
                <a:spcPct val="150000"/>
              </a:lnSpc>
              <a:buFont typeface="Wingdings" panose="05000000000000000000" pitchFamily="2" charset="2"/>
              <a:buChar char="Ø"/>
            </a:pPr>
            <a:r>
              <a:rPr lang="en-US" sz="2000" dirty="0" smtClean="0">
                <a:latin typeface="Footlight MT Light" panose="0204060206030A020304" pitchFamily="18" charset="0"/>
              </a:rPr>
              <a:t>The </a:t>
            </a:r>
            <a:r>
              <a:rPr lang="en-US" sz="2000" dirty="0">
                <a:latin typeface="Footlight MT Light" panose="0204060206030A020304" pitchFamily="18" charset="0"/>
              </a:rPr>
              <a:t>Behavioral Cloning Technique is incredibly useful and plays a big role in real-life Self Driving Cars as well.</a:t>
            </a:r>
          </a:p>
          <a:p>
            <a:pPr marL="342900" indent="-342900">
              <a:lnSpc>
                <a:spcPct val="150000"/>
              </a:lnSpc>
              <a:buFont typeface="Wingdings" panose="05000000000000000000" pitchFamily="2" charset="2"/>
              <a:buChar char="Ø"/>
            </a:pPr>
            <a:endParaRPr lang="en-IN" sz="2000" b="1" spc="90" dirty="0">
              <a:latin typeface="Footlight MT Light" panose="0204060206030A020304" pitchFamily="18" charset="0"/>
            </a:endParaRPr>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pic>
        <p:nvPicPr>
          <p:cNvPr id="29" name="Picture 28" descr="Image for post"/>
          <p:cNvPicPr/>
          <p:nvPr/>
        </p:nvPicPr>
        <p:blipFill>
          <a:blip r:embed="rId3">
            <a:extLst>
              <a:ext uri="{28A0092B-C50C-407E-A947-70E740481C1C}">
                <a14:useLocalDpi xmlns:a14="http://schemas.microsoft.com/office/drawing/2010/main" val="0"/>
              </a:ext>
            </a:extLst>
          </a:blip>
          <a:srcRect/>
          <a:stretch>
            <a:fillRect/>
          </a:stretch>
        </p:blipFill>
        <p:spPr bwMode="auto">
          <a:xfrm>
            <a:off x="3105062" y="3656904"/>
            <a:ext cx="5943600" cy="2901950"/>
          </a:xfrm>
          <a:prstGeom prst="rect">
            <a:avLst/>
          </a:prstGeom>
          <a:noFill/>
          <a:ln>
            <a:noFill/>
          </a:ln>
        </p:spPr>
      </p:pic>
    </p:spTree>
    <p:extLst>
      <p:ext uri="{BB962C8B-B14F-4D97-AF65-F5344CB8AC3E}">
        <p14:creationId xmlns:p14="http://schemas.microsoft.com/office/powerpoint/2010/main" val="411700251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514" y="-696"/>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solidFill>
            <a:schemeClr val="bg2"/>
          </a:solidFill>
        </p:spPr>
        <p:txBody>
          <a:bodyPr wrap="square" lIns="0" tIns="0" rIns="0" bIns="0" rtlCol="0"/>
          <a:lstStyle/>
          <a:p>
            <a:endParaRPr/>
          </a:p>
        </p:txBody>
      </p:sp>
      <p:sp>
        <p:nvSpPr>
          <p:cNvPr id="3" name="object 3"/>
          <p:cNvSpPr/>
          <p:nvPr/>
        </p:nvSpPr>
        <p:spPr>
          <a:xfrm>
            <a:off x="0" y="0"/>
            <a:ext cx="2066925" cy="73151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913861" y="955189"/>
            <a:ext cx="135255" cy="1083310"/>
          </a:xfrm>
          <a:custGeom>
            <a:avLst/>
            <a:gdLst/>
            <a:ahLst/>
            <a:cxnLst/>
            <a:rect l="l" t="t" r="r" b="b"/>
            <a:pathLst>
              <a:path w="135255" h="1083310">
                <a:moveTo>
                  <a:pt x="0" y="0"/>
                </a:moveTo>
                <a:lnTo>
                  <a:pt x="0" y="1083160"/>
                </a:lnTo>
                <a:lnTo>
                  <a:pt x="135075" y="1083160"/>
                </a:lnTo>
                <a:lnTo>
                  <a:pt x="135075" y="0"/>
                </a:lnTo>
                <a:lnTo>
                  <a:pt x="0" y="0"/>
                </a:lnTo>
                <a:close/>
              </a:path>
            </a:pathLst>
          </a:custGeom>
          <a:solidFill>
            <a:srgbClr val="FFCC57"/>
          </a:solidFill>
        </p:spPr>
        <p:txBody>
          <a:bodyPr wrap="square" lIns="0" tIns="0" rIns="0" bIns="0" rtlCol="0"/>
          <a:lstStyle/>
          <a:p>
            <a:endParaRPr/>
          </a:p>
        </p:txBody>
      </p:sp>
      <p:sp>
        <p:nvSpPr>
          <p:cNvPr id="5" name="object 5"/>
          <p:cNvSpPr/>
          <p:nvPr/>
        </p:nvSpPr>
        <p:spPr>
          <a:xfrm>
            <a:off x="1320173" y="1498114"/>
            <a:ext cx="596900" cy="540385"/>
          </a:xfrm>
          <a:custGeom>
            <a:avLst/>
            <a:gdLst/>
            <a:ahLst/>
            <a:cxnLst/>
            <a:rect l="l" t="t" r="r" b="b"/>
            <a:pathLst>
              <a:path w="596900" h="540385">
                <a:moveTo>
                  <a:pt x="596385" y="540235"/>
                </a:moveTo>
                <a:lnTo>
                  <a:pt x="0" y="540235"/>
                </a:lnTo>
                <a:lnTo>
                  <a:pt x="596385" y="0"/>
                </a:lnTo>
                <a:lnTo>
                  <a:pt x="596385" y="540235"/>
                </a:lnTo>
                <a:close/>
              </a:path>
            </a:pathLst>
          </a:custGeom>
          <a:solidFill>
            <a:srgbClr val="FFCC57"/>
          </a:solidFill>
        </p:spPr>
        <p:txBody>
          <a:bodyPr wrap="square" lIns="0" tIns="0" rIns="0" bIns="0" rtlCol="0"/>
          <a:lstStyle/>
          <a:p>
            <a:endParaRPr/>
          </a:p>
        </p:txBody>
      </p:sp>
      <p:sp>
        <p:nvSpPr>
          <p:cNvPr id="6" name="object 6"/>
          <p:cNvSpPr/>
          <p:nvPr/>
        </p:nvSpPr>
        <p:spPr>
          <a:xfrm>
            <a:off x="1317203" y="955189"/>
            <a:ext cx="599440" cy="542925"/>
          </a:xfrm>
          <a:custGeom>
            <a:avLst/>
            <a:gdLst/>
            <a:ahLst/>
            <a:cxnLst/>
            <a:rect l="l" t="t" r="r" b="b"/>
            <a:pathLst>
              <a:path w="599439" h="542925">
                <a:moveTo>
                  <a:pt x="599355" y="542925"/>
                </a:moveTo>
                <a:lnTo>
                  <a:pt x="0" y="0"/>
                </a:lnTo>
                <a:lnTo>
                  <a:pt x="599355" y="0"/>
                </a:lnTo>
                <a:lnTo>
                  <a:pt x="599355" y="542925"/>
                </a:lnTo>
                <a:close/>
              </a:path>
            </a:pathLst>
          </a:custGeom>
          <a:solidFill>
            <a:srgbClr val="FFCC57"/>
          </a:solidFill>
        </p:spPr>
        <p:txBody>
          <a:bodyPr wrap="square" lIns="0" tIns="0" rIns="0" bIns="0" rtlCol="0"/>
          <a:lstStyle/>
          <a:p>
            <a:endParaRPr/>
          </a:p>
        </p:txBody>
      </p:sp>
      <p:sp>
        <p:nvSpPr>
          <p:cNvPr id="7" name="object 7"/>
          <p:cNvSpPr/>
          <p:nvPr/>
        </p:nvSpPr>
        <p:spPr>
          <a:xfrm>
            <a:off x="2046240" y="955189"/>
            <a:ext cx="618490" cy="1083310"/>
          </a:xfrm>
          <a:custGeom>
            <a:avLst/>
            <a:gdLst/>
            <a:ahLst/>
            <a:cxnLst/>
            <a:rect l="l" t="t" r="r" b="b"/>
            <a:pathLst>
              <a:path w="618489" h="1083310">
                <a:moveTo>
                  <a:pt x="21619" y="1083160"/>
                </a:moveTo>
                <a:lnTo>
                  <a:pt x="0" y="1083160"/>
                </a:lnTo>
                <a:lnTo>
                  <a:pt x="0" y="0"/>
                </a:lnTo>
                <a:lnTo>
                  <a:pt x="18650" y="0"/>
                </a:lnTo>
                <a:lnTo>
                  <a:pt x="618005" y="542925"/>
                </a:lnTo>
                <a:lnTo>
                  <a:pt x="21619" y="1083160"/>
                </a:lnTo>
                <a:close/>
              </a:path>
            </a:pathLst>
          </a:custGeom>
          <a:solidFill>
            <a:srgbClr val="FFCC57"/>
          </a:solidFill>
        </p:spPr>
        <p:txBody>
          <a:bodyPr wrap="square" lIns="0" tIns="0" rIns="0" bIns="0" rtlCol="0"/>
          <a:lstStyle/>
          <a:p>
            <a:endParaRPr/>
          </a:p>
        </p:txBody>
      </p:sp>
      <p:sp>
        <p:nvSpPr>
          <p:cNvPr id="8" name="object 8"/>
          <p:cNvSpPr/>
          <p:nvPr/>
        </p:nvSpPr>
        <p:spPr>
          <a:xfrm>
            <a:off x="1285744" y="2049290"/>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9" name="object 9"/>
          <p:cNvSpPr/>
          <p:nvPr/>
        </p:nvSpPr>
        <p:spPr>
          <a:xfrm>
            <a:off x="934958" y="2335040"/>
            <a:ext cx="314960" cy="28575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a:p>
        </p:txBody>
      </p:sp>
      <p:sp>
        <p:nvSpPr>
          <p:cNvPr id="10" name="object 10"/>
          <p:cNvSpPr/>
          <p:nvPr/>
        </p:nvSpPr>
        <p:spPr>
          <a:xfrm>
            <a:off x="934958" y="2049290"/>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11" name="object 11"/>
          <p:cNvSpPr/>
          <p:nvPr/>
        </p:nvSpPr>
        <p:spPr>
          <a:xfrm>
            <a:off x="1322024" y="2049290"/>
            <a:ext cx="324485" cy="571500"/>
          </a:xfrm>
          <a:custGeom>
            <a:avLst/>
            <a:gdLst/>
            <a:ahLst/>
            <a:cxnLst/>
            <a:rect l="l" t="t" r="r" b="b"/>
            <a:pathLst>
              <a:path w="324485"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sp>
        <p:nvSpPr>
          <p:cNvPr id="12" name="object 12"/>
          <p:cNvSpPr txBox="1">
            <a:spLocks noGrp="1"/>
          </p:cNvSpPr>
          <p:nvPr>
            <p:ph type="title"/>
          </p:nvPr>
        </p:nvSpPr>
        <p:spPr>
          <a:xfrm>
            <a:off x="2571791" y="119685"/>
            <a:ext cx="6690143" cy="630942"/>
          </a:xfrm>
          <a:prstGeom prst="rect">
            <a:avLst/>
          </a:prstGeom>
        </p:spPr>
        <p:txBody>
          <a:bodyPr vert="horz" wrap="square" lIns="0" tIns="15240" rIns="0" bIns="0" rtlCol="0">
            <a:spAutoFit/>
          </a:bodyPr>
          <a:lstStyle/>
          <a:p>
            <a:r>
              <a:rPr lang="en-IN" sz="4000" b="1" dirty="0" smtClean="0">
                <a:solidFill>
                  <a:schemeClr val="accent5"/>
                </a:solidFill>
                <a:latin typeface="Footlight MT Light" panose="0204060206030A020304" pitchFamily="18" charset="0"/>
              </a:rPr>
              <a:t>SOFTWARE USED</a:t>
            </a:r>
            <a:endParaRPr lang="en-US" sz="4000" b="1" dirty="0">
              <a:solidFill>
                <a:schemeClr val="accent5"/>
              </a:solidFill>
              <a:latin typeface="Footlight MT Light" panose="0204060206030A020304" pitchFamily="18" charset="0"/>
            </a:endParaRPr>
          </a:p>
        </p:txBody>
      </p:sp>
      <p:sp>
        <p:nvSpPr>
          <p:cNvPr id="18" name="object 18"/>
          <p:cNvSpPr txBox="1">
            <a:spLocks noGrp="1"/>
          </p:cNvSpPr>
          <p:nvPr>
            <p:ph type="body" idx="1"/>
          </p:nvPr>
        </p:nvSpPr>
        <p:spPr>
          <a:xfrm>
            <a:off x="2890526" y="738196"/>
            <a:ext cx="6816254" cy="7491153"/>
          </a:xfrm>
          <a:prstGeom prst="rect">
            <a:avLst/>
          </a:prstGeom>
        </p:spPr>
        <p:txBody>
          <a:bodyPr vert="horz" wrap="square" lIns="0" tIns="12065" rIns="0" bIns="0" rtlCol="0">
            <a:spAutoFit/>
          </a:bodyPr>
          <a:lstStyle/>
          <a:p>
            <a:pPr marL="342900" indent="-342900">
              <a:buFont typeface="Wingdings" panose="05000000000000000000" pitchFamily="2" charset="2"/>
              <a:buChar char="Ø"/>
            </a:pPr>
            <a:r>
              <a:rPr lang="en-US" sz="1800" dirty="0">
                <a:latin typeface="Footlight MT Light" panose="0204060206030A020304" pitchFamily="18" charset="0"/>
              </a:rPr>
              <a:t>We have used </a:t>
            </a:r>
            <a:r>
              <a:rPr lang="en-US" sz="1800" dirty="0" smtClean="0">
                <a:latin typeface="Footlight MT Light" panose="0204060206030A020304" pitchFamily="18" charset="0"/>
              </a:rPr>
              <a:t>an open source </a:t>
            </a:r>
            <a:r>
              <a:rPr lang="en-US" sz="1800" dirty="0">
                <a:latin typeface="Footlight MT Light" panose="0204060206030A020304" pitchFamily="18" charset="0"/>
              </a:rPr>
              <a:t>software </a:t>
            </a:r>
            <a:r>
              <a:rPr lang="en-US" sz="1800" dirty="0" smtClean="0">
                <a:latin typeface="Footlight MT Light" panose="0204060206030A020304" pitchFamily="18" charset="0"/>
              </a:rPr>
              <a:t>provided </a:t>
            </a:r>
            <a:r>
              <a:rPr lang="en-US" sz="1800" dirty="0">
                <a:latin typeface="Footlight MT Light" panose="0204060206030A020304" pitchFamily="18" charset="0"/>
              </a:rPr>
              <a:t>by </a:t>
            </a:r>
            <a:r>
              <a:rPr lang="en-US" sz="1800" dirty="0" err="1">
                <a:latin typeface="Footlight MT Light" panose="0204060206030A020304" pitchFamily="18" charset="0"/>
              </a:rPr>
              <a:t>Udacity</a:t>
            </a:r>
            <a:r>
              <a:rPr lang="en-US" sz="1800" dirty="0">
                <a:latin typeface="Footlight MT Light" panose="0204060206030A020304" pitchFamily="18" charset="0"/>
              </a:rPr>
              <a:t> </a:t>
            </a:r>
            <a:r>
              <a:rPr lang="en-US" sz="1800" dirty="0" smtClean="0">
                <a:latin typeface="Footlight MT Light" panose="0204060206030A020304" pitchFamily="18" charset="0"/>
              </a:rPr>
              <a:t>for our project and python </a:t>
            </a:r>
            <a:r>
              <a:rPr lang="en-US" sz="1800" dirty="0">
                <a:latin typeface="Footlight MT Light" panose="0204060206030A020304" pitchFamily="18" charset="0"/>
              </a:rPr>
              <a:t>programming language </a:t>
            </a:r>
            <a:r>
              <a:rPr lang="en-US" sz="1800" dirty="0" smtClean="0">
                <a:latin typeface="Footlight MT Light" panose="0204060206030A020304" pitchFamily="18" charset="0"/>
              </a:rPr>
              <a:t>here </a:t>
            </a:r>
            <a:r>
              <a:rPr lang="en-US" sz="1800" dirty="0">
                <a:latin typeface="Footlight MT Light" panose="0204060206030A020304" pitchFamily="18" charset="0"/>
              </a:rPr>
              <a:t>to develop our model.</a:t>
            </a:r>
          </a:p>
          <a:p>
            <a:pPr marL="342900" indent="-342900">
              <a:buFont typeface="Wingdings" panose="05000000000000000000" pitchFamily="2" charset="2"/>
              <a:buChar char="Ø"/>
            </a:pPr>
            <a:endParaRPr lang="en-US" sz="1800" dirty="0" smtClean="0">
              <a:latin typeface="Footlight MT Light" panose="0204060206030A020304" pitchFamily="18" charset="0"/>
            </a:endParaRPr>
          </a:p>
          <a:p>
            <a:pPr marL="342900" indent="-342900">
              <a:buFont typeface="Wingdings" panose="05000000000000000000" pitchFamily="2" charset="2"/>
              <a:buChar char="Ø"/>
            </a:pPr>
            <a:endParaRPr lang="en-IN" sz="1800" dirty="0">
              <a:latin typeface="Footlight MT Light" panose="0204060206030A020304" pitchFamily="18" charset="0"/>
            </a:endParaRPr>
          </a:p>
          <a:p>
            <a:pPr marL="342900" indent="-342900">
              <a:buFont typeface="Wingdings" panose="05000000000000000000" pitchFamily="2" charset="2"/>
              <a:buChar char="Ø"/>
            </a:pPr>
            <a:endParaRPr lang="en-IN" sz="1800" dirty="0" smtClean="0">
              <a:latin typeface="Footlight MT Light" panose="0204060206030A020304" pitchFamily="18" charset="0"/>
            </a:endParaRPr>
          </a:p>
          <a:p>
            <a:pPr marL="342900" indent="-342900">
              <a:buFont typeface="Wingdings" panose="05000000000000000000" pitchFamily="2" charset="2"/>
              <a:buChar char="Ø"/>
            </a:pPr>
            <a:endParaRPr lang="en-IN" sz="1800" dirty="0">
              <a:latin typeface="Footlight MT Light" panose="0204060206030A020304" pitchFamily="18" charset="0"/>
            </a:endParaRPr>
          </a:p>
          <a:p>
            <a:pPr marL="342900" indent="-342900">
              <a:buFont typeface="Wingdings" panose="05000000000000000000" pitchFamily="2" charset="2"/>
              <a:buChar char="Ø"/>
            </a:pPr>
            <a:endParaRPr lang="en-IN" sz="1800" dirty="0" smtClean="0">
              <a:latin typeface="Footlight MT Light" panose="0204060206030A020304" pitchFamily="18" charset="0"/>
            </a:endParaRPr>
          </a:p>
          <a:p>
            <a:pPr marL="342900" indent="-342900">
              <a:buFont typeface="Wingdings" panose="05000000000000000000" pitchFamily="2" charset="2"/>
              <a:buChar char="Ø"/>
            </a:pPr>
            <a:endParaRPr lang="en-IN" sz="1800" dirty="0">
              <a:latin typeface="Footlight MT Light" panose="0204060206030A020304" pitchFamily="18" charset="0"/>
            </a:endParaRPr>
          </a:p>
          <a:p>
            <a:pPr marL="342900" indent="-342900">
              <a:buFont typeface="Wingdings" panose="05000000000000000000" pitchFamily="2" charset="2"/>
              <a:buChar char="Ø"/>
            </a:pPr>
            <a:endParaRPr lang="en-IN" sz="1800" dirty="0" smtClean="0">
              <a:latin typeface="Footlight MT Light" panose="0204060206030A020304" pitchFamily="18" charset="0"/>
            </a:endParaRPr>
          </a:p>
          <a:p>
            <a:pPr marL="342900" indent="-342900">
              <a:buFont typeface="Wingdings" panose="05000000000000000000" pitchFamily="2" charset="2"/>
              <a:buChar char="Ø"/>
            </a:pPr>
            <a:endParaRPr lang="en-IN" sz="1800" dirty="0">
              <a:latin typeface="Footlight MT Light" panose="0204060206030A020304" pitchFamily="18" charset="0"/>
            </a:endParaRPr>
          </a:p>
          <a:p>
            <a:pPr marL="342900" indent="-342900">
              <a:buFont typeface="Wingdings" panose="05000000000000000000" pitchFamily="2" charset="2"/>
              <a:buChar char="Ø"/>
            </a:pPr>
            <a:endParaRPr lang="en-IN" sz="1800" dirty="0" smtClean="0">
              <a:latin typeface="Footlight MT Light" panose="0204060206030A020304" pitchFamily="18" charset="0"/>
            </a:endParaRPr>
          </a:p>
          <a:p>
            <a:pPr marL="342900" indent="-342900">
              <a:buFont typeface="Wingdings" panose="05000000000000000000" pitchFamily="2" charset="2"/>
              <a:buChar char="Ø"/>
            </a:pPr>
            <a:endParaRPr lang="en-IN" sz="1800" dirty="0" smtClean="0">
              <a:latin typeface="Footlight MT Light" panose="0204060206030A020304" pitchFamily="18" charset="0"/>
            </a:endParaRPr>
          </a:p>
          <a:p>
            <a:pPr marL="342900" indent="-342900">
              <a:buFont typeface="Wingdings" panose="05000000000000000000" pitchFamily="2" charset="2"/>
              <a:buChar char="Ø"/>
            </a:pPr>
            <a:r>
              <a:rPr lang="en-US" sz="1800" dirty="0">
                <a:latin typeface="Footlight MT Light" panose="0204060206030A020304" pitchFamily="18" charset="0"/>
              </a:rPr>
              <a:t>In this software there are two types of modes. One is Training mode and other is Autonomous mode.</a:t>
            </a:r>
          </a:p>
          <a:p>
            <a:pPr marL="342900" indent="-342900">
              <a:buFont typeface="Wingdings" panose="05000000000000000000" pitchFamily="2" charset="2"/>
              <a:buChar char="Ø"/>
            </a:pPr>
            <a:endParaRPr lang="en-IN" sz="2000" dirty="0" smtClean="0"/>
          </a:p>
          <a:p>
            <a:pPr marL="342900" indent="-342900">
              <a:buFont typeface="Wingdings" panose="05000000000000000000" pitchFamily="2" charset="2"/>
              <a:buChar char="Ø"/>
            </a:pPr>
            <a:endParaRPr lang="en-IN" sz="2000" dirty="0"/>
          </a:p>
          <a:p>
            <a:pPr marL="342900" indent="-342900">
              <a:buFont typeface="Wingdings" panose="05000000000000000000" pitchFamily="2" charset="2"/>
              <a:buChar char="Ø"/>
            </a:pPr>
            <a:endParaRPr lang="en-IN" sz="2000" dirty="0" smtClean="0"/>
          </a:p>
          <a:p>
            <a:pPr marL="342900" indent="-342900">
              <a:buFont typeface="Wingdings" panose="05000000000000000000" pitchFamily="2" charset="2"/>
              <a:buChar char="Ø"/>
            </a:pPr>
            <a:endParaRPr lang="en-IN" sz="2000" dirty="0"/>
          </a:p>
          <a:p>
            <a:pPr marL="342900" indent="-342900">
              <a:buFont typeface="Wingdings" panose="05000000000000000000" pitchFamily="2" charset="2"/>
              <a:buChar char="Ø"/>
            </a:pPr>
            <a:endParaRPr lang="en-IN" sz="2000" dirty="0" smtClean="0"/>
          </a:p>
          <a:p>
            <a:pPr marL="342900" indent="-342900">
              <a:buFont typeface="Wingdings" panose="05000000000000000000" pitchFamily="2" charset="2"/>
              <a:buChar char="Ø"/>
            </a:pPr>
            <a:endParaRPr lang="en-IN" sz="2000" dirty="0" smtClean="0"/>
          </a:p>
          <a:p>
            <a:pPr algn="ctr"/>
            <a:endParaRPr lang="en-US" sz="1800" dirty="0" smtClean="0">
              <a:latin typeface="Footlight MT Light" panose="0204060206030A020304" pitchFamily="18" charset="0"/>
            </a:endParaRPr>
          </a:p>
          <a:p>
            <a:pPr algn="ctr"/>
            <a:r>
              <a:rPr lang="en-US" sz="1800" dirty="0" smtClean="0">
                <a:latin typeface="Footlight MT Light" panose="0204060206030A020304" pitchFamily="18" charset="0"/>
              </a:rPr>
              <a:t>Convolutional </a:t>
            </a:r>
            <a:r>
              <a:rPr lang="en-US" sz="1800" dirty="0">
                <a:latin typeface="Footlight MT Light" panose="0204060206030A020304" pitchFamily="18" charset="0"/>
              </a:rPr>
              <a:t>Neural Network Design</a:t>
            </a:r>
            <a:endParaRPr lang="en-IN" sz="1800" dirty="0">
              <a:latin typeface="Footlight MT Light" panose="0204060206030A020304" pitchFamily="18" charset="0"/>
            </a:endParaRPr>
          </a:p>
          <a:p>
            <a:pPr marL="342900" indent="-342900">
              <a:buFont typeface="Wingdings" panose="05000000000000000000" pitchFamily="2" charset="2"/>
              <a:buChar char="Ø"/>
            </a:pPr>
            <a:endParaRPr lang="en-IN" sz="2000" dirty="0" smtClean="0"/>
          </a:p>
          <a:p>
            <a:pPr marL="342900" indent="-342900">
              <a:buFont typeface="Wingdings" panose="05000000000000000000" pitchFamily="2" charset="2"/>
              <a:buChar char="Ø"/>
            </a:pPr>
            <a:endParaRPr lang="en-US" sz="2000" dirty="0" smtClean="0"/>
          </a:p>
          <a:p>
            <a:pPr marL="342900" indent="-342900">
              <a:buFont typeface="Wingdings" panose="05000000000000000000" pitchFamily="2" charset="2"/>
              <a:buChar char="Ø"/>
            </a:pPr>
            <a:endParaRPr lang="en-US" sz="2000" dirty="0"/>
          </a:p>
        </p:txBody>
      </p:sp>
      <p:sp>
        <p:nvSpPr>
          <p:cNvPr id="19" name="object 19"/>
          <p:cNvSpPr/>
          <p:nvPr/>
        </p:nvSpPr>
        <p:spPr>
          <a:xfrm>
            <a:off x="2562044" y="2868462"/>
            <a:ext cx="0" cy="570230"/>
          </a:xfrm>
          <a:custGeom>
            <a:avLst/>
            <a:gdLst/>
            <a:ahLst/>
            <a:cxnLst/>
            <a:rect l="l" t="t" r="r" b="b"/>
            <a:pathLst>
              <a:path h="570229">
                <a:moveTo>
                  <a:pt x="0" y="0"/>
                </a:moveTo>
                <a:lnTo>
                  <a:pt x="0" y="570062"/>
                </a:lnTo>
              </a:path>
            </a:pathLst>
          </a:custGeom>
          <a:ln w="69111">
            <a:solidFill>
              <a:srgbClr val="FFCC57"/>
            </a:solidFill>
          </a:ln>
        </p:spPr>
        <p:txBody>
          <a:bodyPr wrap="square" lIns="0" tIns="0" rIns="0" bIns="0" rtlCol="0"/>
          <a:lstStyle/>
          <a:p>
            <a:endParaRPr/>
          </a:p>
        </p:txBody>
      </p:sp>
      <p:sp>
        <p:nvSpPr>
          <p:cNvPr id="20" name="object 20"/>
          <p:cNvSpPr/>
          <p:nvPr/>
        </p:nvSpPr>
        <p:spPr>
          <a:xfrm>
            <a:off x="2222593" y="3158676"/>
            <a:ext cx="306705" cy="280035"/>
          </a:xfrm>
          <a:custGeom>
            <a:avLst/>
            <a:gdLst/>
            <a:ahLst/>
            <a:cxnLst/>
            <a:rect l="l" t="t" r="r" b="b"/>
            <a:pathLst>
              <a:path w="306705" h="280035">
                <a:moveTo>
                  <a:pt x="306325" y="279847"/>
                </a:moveTo>
                <a:lnTo>
                  <a:pt x="0" y="279847"/>
                </a:lnTo>
                <a:lnTo>
                  <a:pt x="306325" y="0"/>
                </a:lnTo>
                <a:lnTo>
                  <a:pt x="306325" y="279847"/>
                </a:lnTo>
                <a:close/>
              </a:path>
            </a:pathLst>
          </a:custGeom>
          <a:solidFill>
            <a:srgbClr val="FFCC57"/>
          </a:solidFill>
        </p:spPr>
        <p:txBody>
          <a:bodyPr wrap="square" lIns="0" tIns="0" rIns="0" bIns="0" rtlCol="0"/>
          <a:lstStyle/>
          <a:p>
            <a:endParaRPr/>
          </a:p>
        </p:txBody>
      </p:sp>
      <p:sp>
        <p:nvSpPr>
          <p:cNvPr id="21" name="object 21"/>
          <p:cNvSpPr/>
          <p:nvPr/>
        </p:nvSpPr>
        <p:spPr>
          <a:xfrm>
            <a:off x="2211246" y="2868462"/>
            <a:ext cx="318135" cy="290830"/>
          </a:xfrm>
          <a:custGeom>
            <a:avLst/>
            <a:gdLst/>
            <a:ahLst/>
            <a:cxnLst/>
            <a:rect l="l" t="t" r="r" b="b"/>
            <a:pathLst>
              <a:path w="318135" h="290830">
                <a:moveTo>
                  <a:pt x="317672" y="290214"/>
                </a:moveTo>
                <a:lnTo>
                  <a:pt x="0" y="0"/>
                </a:lnTo>
                <a:lnTo>
                  <a:pt x="317672" y="0"/>
                </a:lnTo>
                <a:lnTo>
                  <a:pt x="317672" y="290214"/>
                </a:lnTo>
                <a:close/>
              </a:path>
            </a:pathLst>
          </a:custGeom>
          <a:solidFill>
            <a:srgbClr val="FFCC57"/>
          </a:solidFill>
        </p:spPr>
        <p:txBody>
          <a:bodyPr wrap="square" lIns="0" tIns="0" rIns="0" bIns="0" rtlCol="0"/>
          <a:lstStyle/>
          <a:p>
            <a:endParaRPr/>
          </a:p>
        </p:txBody>
      </p:sp>
      <p:sp>
        <p:nvSpPr>
          <p:cNvPr id="22" name="object 22"/>
          <p:cNvSpPr/>
          <p:nvPr/>
        </p:nvSpPr>
        <p:spPr>
          <a:xfrm>
            <a:off x="2595171" y="2868462"/>
            <a:ext cx="327660" cy="570230"/>
          </a:xfrm>
          <a:custGeom>
            <a:avLst/>
            <a:gdLst/>
            <a:ahLst/>
            <a:cxnLst/>
            <a:rect l="l" t="t" r="r" b="b"/>
            <a:pathLst>
              <a:path w="327660" h="570229">
                <a:moveTo>
                  <a:pt x="21232" y="570062"/>
                </a:moveTo>
                <a:lnTo>
                  <a:pt x="0" y="570062"/>
                </a:lnTo>
                <a:lnTo>
                  <a:pt x="0" y="0"/>
                </a:lnTo>
                <a:lnTo>
                  <a:pt x="9885" y="0"/>
                </a:lnTo>
                <a:lnTo>
                  <a:pt x="327557" y="290214"/>
                </a:lnTo>
                <a:lnTo>
                  <a:pt x="21232" y="570062"/>
                </a:lnTo>
                <a:close/>
              </a:path>
            </a:pathLst>
          </a:custGeom>
          <a:solidFill>
            <a:srgbClr val="FFCC57"/>
          </a:solidFill>
        </p:spPr>
        <p:txBody>
          <a:bodyPr wrap="square" lIns="0" tIns="0" rIns="0" bIns="0" rtlCol="0"/>
          <a:lstStyle/>
          <a:p>
            <a:endParaRPr/>
          </a:p>
        </p:txBody>
      </p:sp>
      <p:sp>
        <p:nvSpPr>
          <p:cNvPr id="23" name="object 23"/>
          <p:cNvSpPr/>
          <p:nvPr/>
        </p:nvSpPr>
        <p:spPr>
          <a:xfrm>
            <a:off x="0" y="3955894"/>
            <a:ext cx="145415" cy="1216660"/>
          </a:xfrm>
          <a:custGeom>
            <a:avLst/>
            <a:gdLst/>
            <a:ahLst/>
            <a:cxnLst/>
            <a:rect l="l" t="t" r="r" b="b"/>
            <a:pathLst>
              <a:path w="145415" h="1216660">
                <a:moveTo>
                  <a:pt x="0" y="0"/>
                </a:moveTo>
                <a:lnTo>
                  <a:pt x="0" y="1216180"/>
                </a:lnTo>
                <a:lnTo>
                  <a:pt x="145384" y="1216180"/>
                </a:lnTo>
                <a:lnTo>
                  <a:pt x="145384" y="0"/>
                </a:lnTo>
                <a:lnTo>
                  <a:pt x="0" y="0"/>
                </a:lnTo>
                <a:close/>
              </a:path>
            </a:pathLst>
          </a:custGeom>
          <a:solidFill>
            <a:srgbClr val="4BB8B4"/>
          </a:solidFill>
        </p:spPr>
        <p:txBody>
          <a:bodyPr wrap="square" lIns="0" tIns="0" rIns="0" bIns="0" rtlCol="0"/>
          <a:lstStyle/>
          <a:p>
            <a:endParaRPr/>
          </a:p>
        </p:txBody>
      </p:sp>
      <p:sp>
        <p:nvSpPr>
          <p:cNvPr id="24" name="object 24"/>
          <p:cNvSpPr/>
          <p:nvPr/>
        </p:nvSpPr>
        <p:spPr>
          <a:xfrm>
            <a:off x="142361" y="3955894"/>
            <a:ext cx="692785" cy="1216660"/>
          </a:xfrm>
          <a:custGeom>
            <a:avLst/>
            <a:gdLst/>
            <a:ahLst/>
            <a:cxnLst/>
            <a:rect l="l" t="t" r="r" b="b"/>
            <a:pathLst>
              <a:path w="692785" h="1216660">
                <a:moveTo>
                  <a:pt x="24234" y="1216179"/>
                </a:moveTo>
                <a:lnTo>
                  <a:pt x="0" y="1216179"/>
                </a:lnTo>
                <a:lnTo>
                  <a:pt x="0" y="0"/>
                </a:lnTo>
                <a:lnTo>
                  <a:pt x="20906" y="0"/>
                </a:lnTo>
                <a:lnTo>
                  <a:pt x="692764" y="609599"/>
                </a:lnTo>
                <a:lnTo>
                  <a:pt x="24234" y="1216179"/>
                </a:lnTo>
                <a:close/>
              </a:path>
            </a:pathLst>
          </a:custGeom>
          <a:solidFill>
            <a:srgbClr val="4BB8B4"/>
          </a:solidFill>
        </p:spPr>
        <p:txBody>
          <a:bodyPr wrap="square" lIns="0" tIns="0" rIns="0" bIns="0" rtlCol="0"/>
          <a:lstStyle/>
          <a:p>
            <a:endParaRPr/>
          </a:p>
        </p:txBody>
      </p:sp>
      <p:sp>
        <p:nvSpPr>
          <p:cNvPr id="25" name="object 25"/>
          <p:cNvSpPr/>
          <p:nvPr/>
        </p:nvSpPr>
        <p:spPr>
          <a:xfrm>
            <a:off x="9048662" y="6743699"/>
            <a:ext cx="0" cy="571500"/>
          </a:xfrm>
          <a:custGeom>
            <a:avLst/>
            <a:gdLst/>
            <a:ahLst/>
            <a:cxnLst/>
            <a:rect l="l" t="t" r="r" b="b"/>
            <a:pathLst>
              <a:path h="571500">
                <a:moveTo>
                  <a:pt x="0" y="0"/>
                </a:moveTo>
                <a:lnTo>
                  <a:pt x="0" y="571500"/>
                </a:lnTo>
              </a:path>
            </a:pathLst>
          </a:custGeom>
          <a:ln w="75390">
            <a:solidFill>
              <a:srgbClr val="FF7477"/>
            </a:solidFill>
          </a:ln>
        </p:spPr>
        <p:txBody>
          <a:bodyPr wrap="square" lIns="0" tIns="0" rIns="0" bIns="0" rtlCol="0"/>
          <a:lstStyle/>
          <a:p>
            <a:endParaRPr/>
          </a:p>
        </p:txBody>
      </p:sp>
      <p:sp>
        <p:nvSpPr>
          <p:cNvPr id="26" name="object 26"/>
          <p:cNvSpPr/>
          <p:nvPr/>
        </p:nvSpPr>
        <p:spPr>
          <a:xfrm>
            <a:off x="8701677" y="7054004"/>
            <a:ext cx="314960" cy="260500"/>
          </a:xfrm>
          <a:custGeom>
            <a:avLst/>
            <a:gdLst/>
            <a:ahLst/>
            <a:cxnLst/>
            <a:rect l="l" t="t" r="r" b="b"/>
            <a:pathLst>
              <a:path w="314959" h="285750">
                <a:moveTo>
                  <a:pt x="314505" y="285750"/>
                </a:moveTo>
                <a:lnTo>
                  <a:pt x="0" y="285750"/>
                </a:lnTo>
                <a:lnTo>
                  <a:pt x="314505" y="0"/>
                </a:lnTo>
                <a:lnTo>
                  <a:pt x="314505" y="285750"/>
                </a:lnTo>
                <a:close/>
              </a:path>
            </a:pathLst>
          </a:custGeom>
          <a:solidFill>
            <a:srgbClr val="FF7477"/>
          </a:solidFill>
        </p:spPr>
        <p:txBody>
          <a:bodyPr wrap="square" lIns="0" tIns="0" rIns="0" bIns="0" rtlCol="0"/>
          <a:lstStyle/>
          <a:p>
            <a:endParaRPr dirty="0"/>
          </a:p>
        </p:txBody>
      </p:sp>
      <p:sp>
        <p:nvSpPr>
          <p:cNvPr id="27" name="object 27"/>
          <p:cNvSpPr/>
          <p:nvPr/>
        </p:nvSpPr>
        <p:spPr>
          <a:xfrm>
            <a:off x="8684943" y="6743699"/>
            <a:ext cx="314960" cy="285750"/>
          </a:xfrm>
          <a:custGeom>
            <a:avLst/>
            <a:gdLst/>
            <a:ahLst/>
            <a:cxnLst/>
            <a:rect l="l" t="t" r="r" b="b"/>
            <a:pathLst>
              <a:path w="314959" h="285750">
                <a:moveTo>
                  <a:pt x="314505" y="285750"/>
                </a:moveTo>
                <a:lnTo>
                  <a:pt x="0" y="0"/>
                </a:lnTo>
                <a:lnTo>
                  <a:pt x="314505" y="0"/>
                </a:lnTo>
                <a:lnTo>
                  <a:pt x="314505" y="285750"/>
                </a:lnTo>
                <a:close/>
              </a:path>
            </a:pathLst>
          </a:custGeom>
          <a:solidFill>
            <a:srgbClr val="FF7477"/>
          </a:solidFill>
        </p:spPr>
        <p:txBody>
          <a:bodyPr wrap="square" lIns="0" tIns="0" rIns="0" bIns="0" rtlCol="0"/>
          <a:lstStyle/>
          <a:p>
            <a:endParaRPr/>
          </a:p>
        </p:txBody>
      </p:sp>
      <p:sp>
        <p:nvSpPr>
          <p:cNvPr id="28" name="object 28"/>
          <p:cNvSpPr/>
          <p:nvPr/>
        </p:nvSpPr>
        <p:spPr>
          <a:xfrm>
            <a:off x="9065396" y="6743700"/>
            <a:ext cx="324485" cy="571500"/>
          </a:xfrm>
          <a:custGeom>
            <a:avLst/>
            <a:gdLst/>
            <a:ahLst/>
            <a:cxnLst/>
            <a:rect l="l" t="t" r="r" b="b"/>
            <a:pathLst>
              <a:path w="324484" h="571500">
                <a:moveTo>
                  <a:pt x="9786" y="571500"/>
                </a:moveTo>
                <a:lnTo>
                  <a:pt x="0" y="571500"/>
                </a:lnTo>
                <a:lnTo>
                  <a:pt x="0" y="0"/>
                </a:lnTo>
                <a:lnTo>
                  <a:pt x="9786" y="0"/>
                </a:lnTo>
                <a:lnTo>
                  <a:pt x="324292" y="285750"/>
                </a:lnTo>
                <a:lnTo>
                  <a:pt x="9786" y="571500"/>
                </a:lnTo>
                <a:close/>
              </a:path>
            </a:pathLst>
          </a:custGeom>
          <a:solidFill>
            <a:srgbClr val="FF7477"/>
          </a:solidFill>
        </p:spPr>
        <p:txBody>
          <a:bodyPr wrap="square" lIns="0" tIns="0" rIns="0" bIns="0" rtlCol="0"/>
          <a:lstStyle/>
          <a:p>
            <a:endParaRPr/>
          </a:p>
        </p:txBody>
      </p:sp>
      <p:pic>
        <p:nvPicPr>
          <p:cNvPr id="29" name="Picture 28"/>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44068" y="1369138"/>
            <a:ext cx="3317875" cy="2623820"/>
          </a:xfrm>
          <a:prstGeom prst="rect">
            <a:avLst/>
          </a:prstGeom>
          <a:noFill/>
          <a:ln>
            <a:noFill/>
          </a:ln>
        </p:spPr>
      </p:pic>
      <p:pic>
        <p:nvPicPr>
          <p:cNvPr id="30" name="Picture 29"/>
          <p:cNvPicPr/>
          <p:nvPr/>
        </p:nvPicPr>
        <p:blipFill>
          <a:blip r:embed="rId4"/>
          <a:stretch>
            <a:fillRect/>
          </a:stretch>
        </p:blipFill>
        <p:spPr>
          <a:xfrm>
            <a:off x="3664810" y="5008195"/>
            <a:ext cx="5162550" cy="1743710"/>
          </a:xfrm>
          <a:prstGeom prst="rect">
            <a:avLst/>
          </a:prstGeom>
        </p:spPr>
      </p:pic>
    </p:spTree>
    <p:extLst>
      <p:ext uri="{BB962C8B-B14F-4D97-AF65-F5344CB8AC3E}">
        <p14:creationId xmlns:p14="http://schemas.microsoft.com/office/powerpoint/2010/main" val="416607140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1200</TotalTime>
  <Words>1336</Words>
  <Application>Microsoft Office PowerPoint</Application>
  <PresentationFormat>Custom</PresentationFormat>
  <Paragraphs>173</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Footlight MT Light</vt:lpstr>
      <vt:lpstr>Lucida Sans</vt:lpstr>
      <vt:lpstr>Times New Roman</vt:lpstr>
      <vt:lpstr>Verdana</vt:lpstr>
      <vt:lpstr>Wingdings</vt:lpstr>
      <vt:lpstr>Office Theme</vt:lpstr>
      <vt:lpstr>TARP (ECE3999)</vt:lpstr>
      <vt:lpstr>  SELF DRIVING CAR A self-driving car, also known as an autonomous car, driverless car, or a robotic car, is a vehicle that is capable of sensing its environment and moving safely with little or no human input.   </vt:lpstr>
      <vt:lpstr>ABSTRACT</vt:lpstr>
      <vt:lpstr>OBJECTIVE</vt:lpstr>
      <vt:lpstr>LITERATURE SURVEY</vt:lpstr>
      <vt:lpstr>LITERATURE SURVEY</vt:lpstr>
      <vt:lpstr>METHODOLOGY</vt:lpstr>
      <vt:lpstr>PowerPoint Presentation</vt:lpstr>
      <vt:lpstr>SOFTWARE USED</vt:lpstr>
      <vt:lpstr>PLAN/MODULES</vt:lpstr>
      <vt:lpstr>PLAN/MODULES</vt:lpstr>
      <vt:lpstr>PLAN/MODULES</vt:lpstr>
      <vt:lpstr>PLAN/MODULES</vt:lpstr>
      <vt:lpstr>PLAN/MODULES</vt:lpstr>
      <vt:lpstr>EXPECTED OUTCOMES</vt:lpstr>
      <vt:lpstr>IMPACT TO SOCIETY</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ShuttleEasy PPT</dc:title>
  <dc:creator>pvsmounish</dc:creator>
  <cp:keywords>DADDe323Dn8</cp:keywords>
  <cp:lastModifiedBy>Arun</cp:lastModifiedBy>
  <cp:revision>56</cp:revision>
  <dcterms:created xsi:type="dcterms:W3CDTF">2019-09-21T07:15:26Z</dcterms:created>
  <dcterms:modified xsi:type="dcterms:W3CDTF">2020-08-27T07:18:33Z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2018-10-22T00:00:00Z</vt:filetime>
  </property>
  <property fmtid="{D5CDD505-2E9C-101B-9397-08002B2CF9AE}" pid="3" name="Creator">
    <vt:lpwstr>Canva</vt:lpwstr>
  </property>
  <property fmtid="{D5CDD505-2E9C-101B-9397-08002B2CF9AE}" pid="4" name="LastSaved">
    <vt:filetime>2019-09-21T00:00:00Z</vt:filetime>
  </property>
</Properties>
</file>